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CC9B0-8520-4C4C-BDD5-C1594D2FE7B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5116F-472A-4B10-A7FA-59E8D5E39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0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5116F-472A-4B10-A7FA-59E8D5E392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0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F1954-AA0F-43C5-8246-0ABBEB5D6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DBD8C1-BC21-4CA5-83CD-5B3110DA3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B4947-5D12-4121-BDDB-C45FDED3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9F611-8CB8-4673-8D53-3331AC4C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4BF30-55E1-4ECC-A2BC-4919CD29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7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5821A-725F-490F-895F-076943E2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A32F28-20D0-4B28-845D-29198873A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C3A6D-4378-477F-A4F9-29B99E0A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FCCA6-4CCA-4249-9D36-4FAED458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8BB0A-E666-4768-A3D4-455A273F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8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999ED6-04FF-4986-814F-1EFE3CED6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BABD16-7AA0-4E60-92A4-D9C09771A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ECE79-BEAD-4D80-BFFC-A11D049E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E295D-34AB-4591-BF66-2CF36E6A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36E81-647F-478D-B558-54B275AB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5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D07B9-E5FD-49FB-BB76-A856865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FB120-4C6D-4837-8D33-11143545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D810C-6E80-4B06-AF93-FC9D3B41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48483-7A42-4B26-AEEB-427EF1C4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69B66-7B6C-4A69-9426-75FD6904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2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1A479-F77B-4196-875A-03FDF36A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752B6-6807-4920-848E-85B56B188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46638-0030-4423-BE8E-20415E00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02E56-4326-4FE9-863D-1EDA0065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DF857-F21D-447F-9A52-FB7BB490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7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E76B4-FB9C-4227-A92F-80DA6424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6DB61-92F2-4787-8187-286753014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1ACCD1-F268-4D4F-BEAB-BEFFBDBA7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4FFC8-3252-434D-9AF6-099B881A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B3C129-4B6B-4490-876D-10A0CC4B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82A16-4C07-4374-8885-66625A11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84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65FA2-2C4A-422D-B173-FEDA72DE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1FDC94-6446-45A5-95A6-4C0911166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88645C-C0E4-40AA-A23E-265C666E8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689B40-4D9B-42C4-87D6-25B2872C3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604E32-C028-4091-81CC-50699DA23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D96523-1C14-44B2-A716-9F96AB6C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8733A8-22A2-4084-A1FA-A30ECD52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F9641F-4E51-49DF-9035-43EBE161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1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D5911-2ACF-473B-9BAC-0802C290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E3FBA5-3997-43DE-92BF-AB0F906B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AFF137-825F-4F8B-AB61-3D53254B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B44DA-9AA4-45FB-AC16-4A8D41E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2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7D2667-DFF7-48D5-8E28-2B4EADE8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2BD774-FCF1-4323-9D2E-4AF3959D1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D35E28-9345-4DD2-BA58-2773E419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E4B39-7BB9-47F4-B6DE-38EB06DE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DF212-A1F9-4C56-ADE1-04BB9D72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98FBBF-D5A8-4A2A-A709-E7ACCB6FD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FE6B1-DB3D-472E-A2FE-EF2BE6C0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50412-D184-4429-8753-6AB8F4C5D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07869-4AA1-498B-9B4D-133A1F7C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0274F-613F-4477-ACBA-06B6E389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0CF8B5-A649-417B-9CA9-3579594A7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B59BB9-791E-44A4-9621-2B5E1BB90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9E07E-1FEB-466A-8CDF-0761A276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B63F5F-730F-4963-9F73-5BBACA09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62416-868E-4B3B-A23D-9947090D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9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0CD901-3CA2-4CD4-81CE-2D0703A3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1A9B0D-9311-4702-A84F-487F1A63B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A7B3B-8D60-44EE-BCF4-DBC161EF4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99771-CF2D-417D-BBB1-61E32B585E8E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EE075-B67A-4D73-A221-FE428DA8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AE3A87-A1A1-4C04-928B-761BE30E2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3B6C2-2718-4DA2-BFBA-0DA80B5A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2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방탄소년단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923C05-F1E5-4679-AFDE-A573F476A408}"/>
              </a:ext>
            </a:extLst>
          </p:cNvPr>
          <p:cNvGrpSpPr/>
          <p:nvPr/>
        </p:nvGrpSpPr>
        <p:grpSpPr>
          <a:xfrm>
            <a:off x="361950" y="762000"/>
            <a:ext cx="1879226" cy="5764305"/>
            <a:chOff x="361950" y="942975"/>
            <a:chExt cx="1332379" cy="43338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01819B-A8AB-472D-B063-041D728AA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26250" r="91954" b="10555"/>
            <a:stretch/>
          </p:blipFill>
          <p:spPr>
            <a:xfrm>
              <a:off x="361950" y="942975"/>
              <a:ext cx="981075" cy="433387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DE7386-9465-4E67-BBB5-838C567AE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88" t="26250" r="55937" b="10555"/>
            <a:stretch/>
          </p:blipFill>
          <p:spPr>
            <a:xfrm>
              <a:off x="1160929" y="942975"/>
              <a:ext cx="533400" cy="433387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5C2422-6762-4B28-8E70-F6005C24EB8A}"/>
              </a:ext>
            </a:extLst>
          </p:cNvPr>
          <p:cNvGrpSpPr/>
          <p:nvPr/>
        </p:nvGrpSpPr>
        <p:grpSpPr>
          <a:xfrm>
            <a:off x="2716305" y="762000"/>
            <a:ext cx="1920436" cy="5764305"/>
            <a:chOff x="2716305" y="762000"/>
            <a:chExt cx="1353671" cy="417755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9C0F04-16E6-4AF8-8506-CED025179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4" r="90148" b="10850"/>
            <a:stretch/>
          </p:blipFill>
          <p:spPr>
            <a:xfrm>
              <a:off x="2716305" y="762000"/>
              <a:ext cx="1201271" cy="417755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A6B181F-FF97-441E-BE9B-8CCC8AD38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94" t="28234" r="55662" b="10850"/>
            <a:stretch/>
          </p:blipFill>
          <p:spPr>
            <a:xfrm>
              <a:off x="3576918" y="762000"/>
              <a:ext cx="493058" cy="417755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0D286B3-9AD3-48D9-A413-4B3C641359FE}"/>
              </a:ext>
            </a:extLst>
          </p:cNvPr>
          <p:cNvGrpSpPr/>
          <p:nvPr/>
        </p:nvGrpSpPr>
        <p:grpSpPr>
          <a:xfrm>
            <a:off x="5020237" y="762000"/>
            <a:ext cx="2026022" cy="5764305"/>
            <a:chOff x="5172634" y="887506"/>
            <a:chExt cx="1389175" cy="417755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70D5CB-B083-40A7-8331-131AC5559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497" r="90661" b="10588"/>
            <a:stretch/>
          </p:blipFill>
          <p:spPr>
            <a:xfrm>
              <a:off x="5172634" y="887506"/>
              <a:ext cx="1138519" cy="41775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D36366C-066F-4581-935D-875197321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53" t="28497" r="55735" b="10588"/>
            <a:stretch/>
          </p:blipFill>
          <p:spPr>
            <a:xfrm>
              <a:off x="6060497" y="887506"/>
              <a:ext cx="501312" cy="417755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56F4D1-BB96-4A34-BEDA-5205E0D2668E}"/>
              </a:ext>
            </a:extLst>
          </p:cNvPr>
          <p:cNvSpPr txBox="1"/>
          <p:nvPr/>
        </p:nvSpPr>
        <p:spPr>
          <a:xfrm>
            <a:off x="7322535" y="2436205"/>
            <a:ext cx="43764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너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나</a:t>
            </a:r>
            <a:r>
              <a:rPr lang="en-US" altLang="ko-KR" dirty="0">
                <a:solidFill>
                  <a:srgbClr val="0070C0"/>
                </a:solidFill>
              </a:rPr>
              <a:t>, I, </a:t>
            </a:r>
            <a:r>
              <a:rPr lang="ko-KR" altLang="en-US" dirty="0">
                <a:solidFill>
                  <a:srgbClr val="0070C0"/>
                </a:solidFill>
              </a:rPr>
              <a:t>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날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니</a:t>
            </a:r>
            <a:r>
              <a:rPr lang="en-US" altLang="ko-KR" dirty="0">
                <a:solidFill>
                  <a:srgbClr val="0070C0"/>
                </a:solidFill>
              </a:rPr>
              <a:t>, YOU,</a:t>
            </a:r>
            <a:r>
              <a:rPr lang="ko-KR" altLang="en-US" dirty="0">
                <a:solidFill>
                  <a:srgbClr val="0070C0"/>
                </a:solidFill>
              </a:rPr>
              <a:t> 넌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해</a:t>
            </a:r>
            <a:r>
              <a:rPr lang="en-US" altLang="ko-KR" dirty="0"/>
              <a:t>, </a:t>
            </a:r>
            <a:r>
              <a:rPr lang="ko-KR" altLang="en-US" dirty="0"/>
              <a:t>더</a:t>
            </a:r>
            <a:r>
              <a:rPr lang="en-US" altLang="ko-KR" dirty="0"/>
              <a:t>, IT,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널</a:t>
            </a:r>
            <a:r>
              <a:rPr lang="en-US" altLang="ko-KR" dirty="0">
                <a:solidFill>
                  <a:srgbClr val="0070C0"/>
                </a:solidFill>
              </a:rPr>
              <a:t>, ME, </a:t>
            </a:r>
            <a:r>
              <a:rPr lang="ko-KR" altLang="en-US" dirty="0"/>
              <a:t>우리</a:t>
            </a:r>
            <a:r>
              <a:rPr lang="en-US" altLang="ko-KR" dirty="0"/>
              <a:t>, </a:t>
            </a:r>
            <a:r>
              <a:rPr lang="ko-KR" altLang="en-US" dirty="0"/>
              <a:t>꿈</a:t>
            </a:r>
            <a:r>
              <a:rPr lang="en-US" altLang="ko-KR" dirty="0"/>
              <a:t>, </a:t>
            </a:r>
            <a:r>
              <a:rPr lang="ko-KR" altLang="en-US" dirty="0"/>
              <a:t>돼</a:t>
            </a:r>
            <a:r>
              <a:rPr lang="en-US" altLang="ko-KR" dirty="0"/>
              <a:t>, </a:t>
            </a:r>
            <a:r>
              <a:rPr lang="ko-KR" altLang="en-US" dirty="0"/>
              <a:t>뭐</a:t>
            </a:r>
            <a:r>
              <a:rPr lang="en-US" altLang="ko-KR" dirty="0"/>
              <a:t>, </a:t>
            </a:r>
            <a:r>
              <a:rPr lang="ko-KR" altLang="en-US" dirty="0"/>
              <a:t>왜</a:t>
            </a:r>
            <a:r>
              <a:rPr lang="en-US" altLang="ko-KR" dirty="0"/>
              <a:t>,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봐</a:t>
            </a:r>
            <a:r>
              <a:rPr lang="en-US" altLang="ko-KR" dirty="0"/>
              <a:t>, LOVE, </a:t>
            </a:r>
            <a:r>
              <a:rPr lang="ko-KR" altLang="en-US" dirty="0"/>
              <a:t>사랑</a:t>
            </a:r>
            <a:r>
              <a:rPr lang="en-US" altLang="ko-KR" dirty="0"/>
              <a:t>, </a:t>
            </a:r>
            <a:r>
              <a:rPr lang="ko-KR" altLang="en-US" dirty="0"/>
              <a:t>손</a:t>
            </a:r>
            <a:r>
              <a:rPr lang="en-US" altLang="ko-KR" dirty="0"/>
              <a:t>, MY, </a:t>
            </a:r>
            <a:r>
              <a:rPr lang="ko-KR" altLang="en-US" dirty="0"/>
              <a:t>좀</a:t>
            </a:r>
            <a:r>
              <a:rPr lang="en-US" altLang="ko-KR" dirty="0"/>
              <a:t>, OH,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너무</a:t>
            </a:r>
            <a:r>
              <a:rPr lang="en-US" altLang="ko-KR" dirty="0"/>
              <a:t>, </a:t>
            </a:r>
            <a:r>
              <a:rPr lang="ko-KR" altLang="en-US" dirty="0"/>
              <a:t>나를</a:t>
            </a:r>
            <a:r>
              <a:rPr lang="en-US" altLang="ko-KR" dirty="0"/>
              <a:t>, </a:t>
            </a:r>
            <a:r>
              <a:rPr lang="ko-KR" altLang="en-US" dirty="0"/>
              <a:t>내게</a:t>
            </a:r>
            <a:r>
              <a:rPr lang="en-US" altLang="ko-KR" dirty="0"/>
              <a:t>, </a:t>
            </a:r>
            <a:r>
              <a:rPr lang="ko-KR" altLang="en-US" dirty="0"/>
              <a:t>지금</a:t>
            </a:r>
            <a:r>
              <a:rPr lang="en-US" altLang="ko-KR" dirty="0"/>
              <a:t>, </a:t>
            </a:r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할</a:t>
            </a:r>
            <a:r>
              <a:rPr lang="en-US" altLang="ko-KR" dirty="0"/>
              <a:t>, </a:t>
            </a:r>
            <a:r>
              <a:rPr lang="ko-KR" altLang="en-US" dirty="0"/>
              <a:t>우린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없어</a:t>
            </a:r>
            <a:r>
              <a:rPr lang="en-US" altLang="ko-KR" dirty="0"/>
              <a:t>, </a:t>
            </a:r>
            <a:r>
              <a:rPr lang="ko-KR" altLang="en-US" dirty="0"/>
              <a:t>그래</a:t>
            </a:r>
            <a:r>
              <a:rPr lang="en-US" altLang="ko-KR" dirty="0"/>
              <a:t>, </a:t>
            </a:r>
            <a:r>
              <a:rPr lang="ko-KR" altLang="en-US" dirty="0"/>
              <a:t>모든</a:t>
            </a:r>
            <a:r>
              <a:rPr lang="en-US" altLang="ko-KR" dirty="0"/>
              <a:t>, </a:t>
            </a:r>
            <a:r>
              <a:rPr lang="ko-KR" altLang="en-US" dirty="0"/>
              <a:t>다시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하는</a:t>
            </a:r>
            <a:r>
              <a:rPr lang="en-US" altLang="ko-KR" dirty="0"/>
              <a:t>, </a:t>
            </a:r>
            <a:r>
              <a:rPr lang="ko-KR" altLang="en-US" dirty="0"/>
              <a:t>세상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눈</a:t>
            </a:r>
            <a:r>
              <a:rPr lang="en-US" altLang="ko-KR" dirty="0"/>
              <a:t>, WANNA,</a:t>
            </a:r>
            <a:r>
              <a:rPr lang="ko-KR" altLang="en-US" dirty="0"/>
              <a:t> </a:t>
            </a:r>
            <a:r>
              <a:rPr lang="en-US" altLang="ko-KR" dirty="0"/>
              <a:t>LIKE,</a:t>
            </a:r>
            <a:r>
              <a:rPr lang="ko-KR" altLang="en-US" dirty="0"/>
              <a:t> 하나</a:t>
            </a:r>
            <a:r>
              <a:rPr lang="en-US" altLang="ko-KR" dirty="0"/>
              <a:t>, YEAH, </a:t>
            </a:r>
            <a:r>
              <a:rPr lang="ko-KR" altLang="en-US" dirty="0"/>
              <a:t>있어</a:t>
            </a:r>
            <a:r>
              <a:rPr lang="en-US" altLang="ko-KR" dirty="0"/>
              <a:t>, </a:t>
            </a:r>
            <a:r>
              <a:rPr lang="ko-KR" altLang="en-US" dirty="0"/>
              <a:t>없는</a:t>
            </a:r>
            <a:r>
              <a:rPr lang="en-US" altLang="ko-KR" dirty="0"/>
              <a:t>, </a:t>
            </a:r>
            <a:r>
              <a:rPr lang="ko-KR" altLang="en-US" dirty="0"/>
              <a:t>하지</a:t>
            </a:r>
            <a:r>
              <a:rPr lang="en-US" altLang="ko-KR" dirty="0"/>
              <a:t>, </a:t>
            </a:r>
            <a:r>
              <a:rPr lang="ko-KR" altLang="en-US" dirty="0"/>
              <a:t>모두</a:t>
            </a:r>
            <a:r>
              <a:rPr lang="en-US" altLang="ko-KR" dirty="0"/>
              <a:t>, SO, LET, </a:t>
            </a:r>
            <a:r>
              <a:rPr lang="ko-KR" altLang="en-US" dirty="0"/>
              <a:t>하루</a:t>
            </a:r>
            <a:r>
              <a:rPr lang="en-US" altLang="ko-KR" dirty="0"/>
              <a:t>, BABY,</a:t>
            </a:r>
          </a:p>
          <a:p>
            <a:r>
              <a:rPr lang="ko-KR" altLang="en-US" dirty="0"/>
              <a:t>오늘</a:t>
            </a:r>
            <a:r>
              <a:rPr lang="en-US" altLang="ko-KR" dirty="0"/>
              <a:t>, </a:t>
            </a:r>
            <a:r>
              <a:rPr lang="ko-KR" altLang="en-US" dirty="0"/>
              <a:t>많이</a:t>
            </a:r>
            <a:r>
              <a:rPr lang="en-US" altLang="ko-KR" dirty="0"/>
              <a:t>, </a:t>
            </a:r>
            <a:r>
              <a:rPr lang="ko-KR" altLang="en-US" dirty="0"/>
              <a:t>그냥</a:t>
            </a:r>
            <a:r>
              <a:rPr lang="en-US" altLang="ko-KR" dirty="0"/>
              <a:t>, </a:t>
            </a:r>
            <a:r>
              <a:rPr lang="ko-KR" altLang="en-US" dirty="0"/>
              <a:t>진짜</a:t>
            </a:r>
            <a:r>
              <a:rPr lang="en-US" altLang="ko-KR" dirty="0"/>
              <a:t>, </a:t>
            </a:r>
            <a:r>
              <a:rPr lang="ko-KR" altLang="en-US" dirty="0"/>
              <a:t>여기</a:t>
            </a:r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나와 너 관련된 대명사들의 비율이 유독 높음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우리</a:t>
            </a:r>
            <a:r>
              <a:rPr lang="en-US" altLang="ko-KR" dirty="0"/>
              <a:t>, </a:t>
            </a:r>
            <a:r>
              <a:rPr lang="ko-KR" altLang="en-US" dirty="0"/>
              <a:t>꿈</a:t>
            </a:r>
            <a:r>
              <a:rPr lang="en-US" altLang="ko-KR" dirty="0"/>
              <a:t> </a:t>
            </a:r>
            <a:r>
              <a:rPr lang="ko-KR" altLang="en-US" dirty="0"/>
              <a:t>등 전체적으로 긍정적 느낌의 어휘들이 많음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E079-B545-4632-BA92-E748300B6D0B}"/>
              </a:ext>
            </a:extLst>
          </p:cNvPr>
          <p:cNvSpPr txBox="1"/>
          <p:nvPr/>
        </p:nvSpPr>
        <p:spPr>
          <a:xfrm>
            <a:off x="7516397" y="762000"/>
            <a:ext cx="4182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23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1.228%~0.098%</a:t>
            </a:r>
          </a:p>
          <a:p>
            <a:r>
              <a:rPr lang="ko-KR" altLang="en-US" dirty="0"/>
              <a:t>비교적 한글가사가 많고</a:t>
            </a:r>
            <a:endParaRPr lang="en-US" altLang="ko-KR" dirty="0"/>
          </a:p>
          <a:p>
            <a:r>
              <a:rPr lang="ko-KR" altLang="en-US" dirty="0"/>
              <a:t>반복보다는 다양한 단어가 사용됨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610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203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  <a:r>
              <a:rPr lang="en-US" altLang="ko-KR" dirty="0"/>
              <a:t>(TVXQ)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B4315BE-23C1-4DA3-B4F7-7B231B5923AA}"/>
              </a:ext>
            </a:extLst>
          </p:cNvPr>
          <p:cNvGrpSpPr/>
          <p:nvPr/>
        </p:nvGrpSpPr>
        <p:grpSpPr>
          <a:xfrm>
            <a:off x="573743" y="735106"/>
            <a:ext cx="1963269" cy="5809128"/>
            <a:chOff x="5181601" y="833716"/>
            <a:chExt cx="1606707" cy="43120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AEC04E-13F5-4951-BE58-B81CC0DDD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74" r="91838" b="10849"/>
            <a:stretch/>
          </p:blipFill>
          <p:spPr>
            <a:xfrm>
              <a:off x="5181601" y="833716"/>
              <a:ext cx="995082" cy="431202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41E015-C305-44E7-95F3-694602966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559" t="26274" r="63897" b="10849"/>
            <a:stretch/>
          </p:blipFill>
          <p:spPr>
            <a:xfrm>
              <a:off x="5990447" y="833716"/>
              <a:ext cx="797861" cy="431202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3C36D7-4D73-4198-B6B4-D52FC0C439FF}"/>
              </a:ext>
            </a:extLst>
          </p:cNvPr>
          <p:cNvGrpSpPr/>
          <p:nvPr/>
        </p:nvGrpSpPr>
        <p:grpSpPr>
          <a:xfrm>
            <a:off x="2778000" y="735106"/>
            <a:ext cx="1847787" cy="5809128"/>
            <a:chOff x="7771342" y="833716"/>
            <a:chExt cx="1256886" cy="41685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43A55D3-7493-43E0-A3E1-0DB1FC643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5" r="91184" b="10850"/>
            <a:stretch/>
          </p:blipFill>
          <p:spPr>
            <a:xfrm>
              <a:off x="7771342" y="833716"/>
              <a:ext cx="1074753" cy="416858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52CDFFF-A901-4503-B0B3-6026DFEFD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998" t="28365" r="63823" b="10850"/>
            <a:stretch/>
          </p:blipFill>
          <p:spPr>
            <a:xfrm>
              <a:off x="8518699" y="833716"/>
              <a:ext cx="509529" cy="416858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4E9882-7FD7-476D-BBAC-F9E28DAFFB6B}"/>
              </a:ext>
            </a:extLst>
          </p:cNvPr>
          <p:cNvGrpSpPr/>
          <p:nvPr/>
        </p:nvGrpSpPr>
        <p:grpSpPr>
          <a:xfrm>
            <a:off x="4833090" y="735105"/>
            <a:ext cx="1729075" cy="5809128"/>
            <a:chOff x="9826432" y="833715"/>
            <a:chExt cx="1297410" cy="419548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1F30265-7C19-4308-9880-08F554277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5" r="91047" b="10588"/>
            <a:stretch/>
          </p:blipFill>
          <p:spPr>
            <a:xfrm>
              <a:off x="9826432" y="833716"/>
              <a:ext cx="1091464" cy="419548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FC3F5C-105B-40BE-8EF4-A023093FA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27" t="28235" r="63823" b="10588"/>
            <a:stretch/>
          </p:blipFill>
          <p:spPr>
            <a:xfrm>
              <a:off x="10666644" y="833715"/>
              <a:ext cx="457198" cy="419548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7FD214-A339-4C85-BE40-983A75D3FA2B}"/>
              </a:ext>
            </a:extLst>
          </p:cNvPr>
          <p:cNvSpPr txBox="1"/>
          <p:nvPr/>
        </p:nvSpPr>
        <p:spPr>
          <a:xfrm>
            <a:off x="7261697" y="815788"/>
            <a:ext cx="336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20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1.596%~0.119%</a:t>
            </a:r>
          </a:p>
          <a:p>
            <a:r>
              <a:rPr lang="ko-KR" altLang="en-US" dirty="0"/>
              <a:t>한국어 가사가 비교적 많음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8DF7E-1AF9-4F70-8FC4-5387F1BA6009}"/>
              </a:ext>
            </a:extLst>
          </p:cNvPr>
          <p:cNvSpPr txBox="1"/>
          <p:nvPr/>
        </p:nvSpPr>
        <p:spPr>
          <a:xfrm>
            <a:off x="7142809" y="2289189"/>
            <a:ext cx="4211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BABY,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Bounce,</a:t>
            </a:r>
            <a:r>
              <a:rPr lang="en-US" altLang="ko-KR" dirty="0">
                <a:sym typeface="Wingdings" panose="05000000000000000000" pitchFamily="2" charset="2"/>
              </a:rPr>
              <a:t> IT,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OH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YEAH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Only,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조금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심장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ONE, MY,</a:t>
            </a:r>
            <a:r>
              <a:rPr lang="ko-KR" altLang="en-US" dirty="0">
                <a:sym typeface="Wingdings" panose="05000000000000000000" pitchFamily="2" charset="2"/>
              </a:rPr>
              <a:t> 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조각</a:t>
            </a:r>
            <a:r>
              <a:rPr lang="en-US" altLang="ko-KR" dirty="0">
                <a:sym typeface="Wingdings" panose="05000000000000000000" pitchFamily="2" charset="2"/>
              </a:rPr>
              <a:t>, WE,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매일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인 체제 때 가사가 담백했다면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인 체재로 바뀐 후 비교적 </a:t>
            </a:r>
            <a:r>
              <a:rPr lang="ko-KR" altLang="en-US" dirty="0" err="1">
                <a:sym typeface="Wingdings" panose="05000000000000000000" pitchFamily="2" charset="2"/>
              </a:rPr>
              <a:t>힙해졌다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‘LOVE’ </a:t>
            </a:r>
            <a:r>
              <a:rPr lang="ko-KR" altLang="en-US" dirty="0">
                <a:sym typeface="Wingdings" panose="05000000000000000000" pitchFamily="2" charset="2"/>
              </a:rPr>
              <a:t>둘 다 비율이 낮아졌다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67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1A7D5-B5C1-4964-ADF4-087D25270143}"/>
              </a:ext>
            </a:extLst>
          </p:cNvPr>
          <p:cNvSpPr txBox="1"/>
          <p:nvPr/>
        </p:nvSpPr>
        <p:spPr>
          <a:xfrm>
            <a:off x="7965419" y="676273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34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1.273%~0.142%</a:t>
            </a:r>
          </a:p>
          <a:p>
            <a:r>
              <a:rPr lang="ko-KR" altLang="en-US" dirty="0"/>
              <a:t>영어 가사가 비교적 많음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C8F3B6-672B-480E-A572-A1DBDDDE4639}"/>
              </a:ext>
            </a:extLst>
          </p:cNvPr>
          <p:cNvGrpSpPr/>
          <p:nvPr/>
        </p:nvGrpSpPr>
        <p:grpSpPr>
          <a:xfrm>
            <a:off x="443475" y="676273"/>
            <a:ext cx="1990565" cy="5876895"/>
            <a:chOff x="344860" y="676273"/>
            <a:chExt cx="1990565" cy="58768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E8E2DA6-30EF-475A-BC63-C6BC3F10F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056" r="91195" b="10694"/>
            <a:stretch/>
          </p:blipFill>
          <p:spPr>
            <a:xfrm>
              <a:off x="344860" y="676275"/>
              <a:ext cx="1501869" cy="587689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E3D74D7-345E-4B30-A47A-CAAFE5ED7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716" t="28056" r="82422" b="10694"/>
            <a:stretch/>
          </p:blipFill>
          <p:spPr>
            <a:xfrm>
              <a:off x="1506071" y="676273"/>
              <a:ext cx="829354" cy="587689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4A1E99-6DF6-4C87-9470-52AC57A7279B}"/>
              </a:ext>
            </a:extLst>
          </p:cNvPr>
          <p:cNvGrpSpPr/>
          <p:nvPr/>
        </p:nvGrpSpPr>
        <p:grpSpPr>
          <a:xfrm>
            <a:off x="2993936" y="676273"/>
            <a:ext cx="1992482" cy="5876892"/>
            <a:chOff x="2993936" y="676273"/>
            <a:chExt cx="1992482" cy="58768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7C6937-2041-4853-94FE-BE18FADFC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472" r="90260" b="10833"/>
            <a:stretch/>
          </p:blipFill>
          <p:spPr>
            <a:xfrm>
              <a:off x="2993936" y="676273"/>
              <a:ext cx="1676676" cy="587689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C48F61-4303-45A6-9908-5A681BA9C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43" t="28472" r="82188" b="10833"/>
            <a:stretch/>
          </p:blipFill>
          <p:spPr>
            <a:xfrm>
              <a:off x="4354806" y="676273"/>
              <a:ext cx="631612" cy="587689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73BFF7-B61B-40B8-8F1F-767E045A796F}"/>
              </a:ext>
            </a:extLst>
          </p:cNvPr>
          <p:cNvGrpSpPr/>
          <p:nvPr/>
        </p:nvGrpSpPr>
        <p:grpSpPr>
          <a:xfrm>
            <a:off x="5548867" y="676273"/>
            <a:ext cx="1902276" cy="5876892"/>
            <a:chOff x="5548867" y="676273"/>
            <a:chExt cx="1902276" cy="58768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FCF37E-42AE-4951-93B9-D906D7C20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32" r="90968" b="10834"/>
            <a:stretch/>
          </p:blipFill>
          <p:spPr>
            <a:xfrm>
              <a:off x="5548867" y="676273"/>
              <a:ext cx="1551180" cy="58768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7DBC9C-3FDD-41D0-A1AE-B93055CC1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46" t="28332" r="82266" b="10834"/>
            <a:stretch/>
          </p:blipFill>
          <p:spPr>
            <a:xfrm>
              <a:off x="6748950" y="676273"/>
              <a:ext cx="702193" cy="587689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EF4B870-E7E3-45C7-BBC0-B79C3A260937}"/>
              </a:ext>
            </a:extLst>
          </p:cNvPr>
          <p:cNvSpPr txBox="1"/>
          <p:nvPr/>
        </p:nvSpPr>
        <p:spPr>
          <a:xfrm>
            <a:off x="7742084" y="1906559"/>
            <a:ext cx="38891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I, Ah,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Lonely</a:t>
            </a:r>
            <a:r>
              <a:rPr lang="en-US" altLang="ko-KR" dirty="0">
                <a:sym typeface="Wingdings" panose="05000000000000000000" pitchFamily="2" charset="2"/>
              </a:rPr>
              <a:t>, YOU, DON,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따라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해봐요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OVER, OH, ME, Work, Lollipop,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바빠</a:t>
            </a:r>
            <a:r>
              <a:rPr lang="en-US" altLang="ko-KR" dirty="0">
                <a:sym typeface="Wingdings" panose="05000000000000000000" pitchFamily="2" charset="2"/>
              </a:rPr>
              <a:t>, Scream,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LOVE,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Is, IN, IT,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care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club</a:t>
            </a:r>
            <a:r>
              <a:rPr lang="en-US" altLang="ko-KR" dirty="0">
                <a:sym typeface="Wingdings" panose="05000000000000000000" pitchFamily="2" charset="2"/>
              </a:rPr>
              <a:t>, AND,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안녕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TO, Boy, Now,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UP, LET,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CUZ</a:t>
            </a:r>
            <a:r>
              <a:rPr lang="en-US" altLang="ko-KR" dirty="0">
                <a:sym typeface="Wingdings" panose="05000000000000000000" pitchFamily="2" charset="2"/>
              </a:rPr>
              <a:t>, BABY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노래 제목에 들어간 어휘가 가사에도 자주 등장하여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이가 강조됨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76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9FCFE2-B732-4AA6-BD10-4A443F00999F}"/>
              </a:ext>
            </a:extLst>
          </p:cNvPr>
          <p:cNvGrpSpPr/>
          <p:nvPr/>
        </p:nvGrpSpPr>
        <p:grpSpPr>
          <a:xfrm>
            <a:off x="434787" y="896472"/>
            <a:ext cx="1761566" cy="5611904"/>
            <a:chOff x="434787" y="896472"/>
            <a:chExt cx="1380565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CEE11AD-935F-4199-AB89-9BDCFEF14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0955" b="10719"/>
            <a:stretch/>
          </p:blipFill>
          <p:spPr>
            <a:xfrm>
              <a:off x="434787" y="896472"/>
              <a:ext cx="1102659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21B21B-9A0B-4FD6-9605-CF3F6A5EC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927" t="26144" r="40514" b="10719"/>
            <a:stretch/>
          </p:blipFill>
          <p:spPr>
            <a:xfrm>
              <a:off x="1259540" y="896472"/>
              <a:ext cx="555812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BA955C-AB86-4168-B072-1F182AF3449D}"/>
              </a:ext>
            </a:extLst>
          </p:cNvPr>
          <p:cNvGrpSpPr/>
          <p:nvPr/>
        </p:nvGrpSpPr>
        <p:grpSpPr>
          <a:xfrm>
            <a:off x="2723786" y="896472"/>
            <a:ext cx="1821320" cy="5611904"/>
            <a:chOff x="2894116" y="833716"/>
            <a:chExt cx="1422885" cy="41685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CFC3F0-7D87-497F-9A12-E7280AD38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5" r="90282" b="10850"/>
            <a:stretch/>
          </p:blipFill>
          <p:spPr>
            <a:xfrm>
              <a:off x="2894116" y="833716"/>
              <a:ext cx="1184825" cy="416858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400A85-B5B7-43A3-947E-AA0245E64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581" t="28365" r="40514" b="10850"/>
            <a:stretch/>
          </p:blipFill>
          <p:spPr>
            <a:xfrm>
              <a:off x="3840881" y="833716"/>
              <a:ext cx="476120" cy="416858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391544-AC74-4E8A-83E7-97510FCEA0AF}"/>
              </a:ext>
            </a:extLst>
          </p:cNvPr>
          <p:cNvGrpSpPr/>
          <p:nvPr/>
        </p:nvGrpSpPr>
        <p:grpSpPr>
          <a:xfrm>
            <a:off x="5089111" y="896471"/>
            <a:ext cx="1903359" cy="5611903"/>
            <a:chOff x="5089112" y="896472"/>
            <a:chExt cx="1559780" cy="41775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F1A564-7589-4F11-AD6C-0E5DD916D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89044" b="10719"/>
            <a:stretch/>
          </p:blipFill>
          <p:spPr>
            <a:xfrm>
              <a:off x="5089112" y="896472"/>
              <a:ext cx="1335741" cy="41775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9CF3574-870E-4F45-9F2C-8BF411A54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811" t="28366" r="40514" b="10719"/>
            <a:stretch/>
          </p:blipFill>
          <p:spPr>
            <a:xfrm>
              <a:off x="6200814" y="896472"/>
              <a:ext cx="448078" cy="417755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B90A8F-F941-4385-97CA-63EDD521B789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18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1.366%~0.114%</a:t>
            </a:r>
          </a:p>
          <a:p>
            <a:r>
              <a:rPr lang="ko-KR" altLang="en-US" dirty="0"/>
              <a:t>한국어 가사가 비교적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39E4E-857F-4B3A-A45E-D1863BEEA1DF}"/>
              </a:ext>
            </a:extLst>
          </p:cNvPr>
          <p:cNvSpPr txBox="1"/>
          <p:nvPr/>
        </p:nvSpPr>
        <p:spPr>
          <a:xfrm>
            <a:off x="7487744" y="1994262"/>
            <a:ext cx="3889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I, YOU,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BABY,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WE, ON,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Lucky</a:t>
            </a:r>
            <a:r>
              <a:rPr lang="en-US" altLang="ko-KR" dirty="0">
                <a:sym typeface="Wingdings" panose="05000000000000000000" pitchFamily="2" charset="2"/>
              </a:rPr>
              <a:t>, LET, </a:t>
            </a:r>
            <a:r>
              <a:rPr lang="ko-KR" altLang="en-US" dirty="0">
                <a:sym typeface="Wingdings" panose="05000000000000000000" pitchFamily="2" charset="2"/>
              </a:rPr>
              <a:t>기억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pPr algn="just"/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위험해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TO,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대중적인 표현과 어휘 속에 가끔씩 </a:t>
            </a:r>
            <a:r>
              <a:rPr lang="en-US" altLang="ko-KR" dirty="0">
                <a:sym typeface="Wingdings" panose="05000000000000000000" pitchFamily="2" charset="2"/>
              </a:rPr>
              <a:t>‘Lucky’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위험해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같은 가사로서는 비교적 생소한 표현들이 들어가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0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7CFC3E-5DB4-489A-BCB0-E0FAEAFB3E36}"/>
              </a:ext>
            </a:extLst>
          </p:cNvPr>
          <p:cNvGrpSpPr/>
          <p:nvPr/>
        </p:nvGrpSpPr>
        <p:grpSpPr>
          <a:xfrm>
            <a:off x="403412" y="1057834"/>
            <a:ext cx="1999129" cy="5468471"/>
            <a:chOff x="403412" y="1057835"/>
            <a:chExt cx="1436593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DA16421-9487-4775-9E3B-9737651C6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44" r="90887" b="10719"/>
            <a:stretch/>
          </p:blipFill>
          <p:spPr>
            <a:xfrm>
              <a:off x="403412" y="1057835"/>
              <a:ext cx="1111063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526825-1C5E-4613-8F31-1083948B6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5" t="26144" r="30368" b="10719"/>
            <a:stretch/>
          </p:blipFill>
          <p:spPr>
            <a:xfrm>
              <a:off x="1400175" y="1057835"/>
              <a:ext cx="439830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EF5B0B-5BFD-46DC-8FBE-DC0C9833F6E4}"/>
              </a:ext>
            </a:extLst>
          </p:cNvPr>
          <p:cNvGrpSpPr/>
          <p:nvPr/>
        </p:nvGrpSpPr>
        <p:grpSpPr>
          <a:xfrm>
            <a:off x="2761129" y="1057834"/>
            <a:ext cx="2079812" cy="5468471"/>
            <a:chOff x="2761129" y="1057834"/>
            <a:chExt cx="1492189" cy="41775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09592B-CAA7-4732-A800-2A112EB44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88382" b="10850"/>
            <a:stretch/>
          </p:blipFill>
          <p:spPr>
            <a:xfrm>
              <a:off x="2761129" y="1057834"/>
              <a:ext cx="1416424" cy="41775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521A72-90E9-4B9C-9670-D8468FA01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250" t="28235" r="30220" b="10850"/>
            <a:stretch/>
          </p:blipFill>
          <p:spPr>
            <a:xfrm>
              <a:off x="3823013" y="1057834"/>
              <a:ext cx="430305" cy="417755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DC56D2-8414-4BE1-9F56-7E2311EAFC01}"/>
              </a:ext>
            </a:extLst>
          </p:cNvPr>
          <p:cNvGrpSpPr/>
          <p:nvPr/>
        </p:nvGrpSpPr>
        <p:grpSpPr>
          <a:xfrm>
            <a:off x="5434513" y="1057834"/>
            <a:ext cx="1916548" cy="5468471"/>
            <a:chOff x="5434513" y="1057834"/>
            <a:chExt cx="1524680" cy="41685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C9A00F-3ECF-4C3C-8731-B956BD953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149" b="10850"/>
            <a:stretch/>
          </p:blipFill>
          <p:spPr>
            <a:xfrm>
              <a:off x="5434513" y="1057834"/>
              <a:ext cx="1322974" cy="41685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36C9D9-9AEB-4B1E-977E-2BCB5D3FF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323" t="28365" r="30368" b="10850"/>
            <a:stretch/>
          </p:blipFill>
          <p:spPr>
            <a:xfrm>
              <a:off x="6555781" y="1057834"/>
              <a:ext cx="403412" cy="41685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5EF40C-EBD7-4915-921D-432F3BF3EC3A}"/>
              </a:ext>
            </a:extLst>
          </p:cNvPr>
          <p:cNvSpPr txBox="1"/>
          <p:nvPr/>
        </p:nvSpPr>
        <p:spPr>
          <a:xfrm>
            <a:off x="7516397" y="762000"/>
            <a:ext cx="344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1.240%~0.135%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AF02E-5457-4F0A-8FB9-4975C3769637}"/>
              </a:ext>
            </a:extLst>
          </p:cNvPr>
          <p:cNvSpPr txBox="1"/>
          <p:nvPr/>
        </p:nvSpPr>
        <p:spPr>
          <a:xfrm>
            <a:off x="7588115" y="1720840"/>
            <a:ext cx="3889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ME, YOU,</a:t>
            </a:r>
            <a:r>
              <a:rPr lang="ko-KR" altLang="en-US" dirty="0">
                <a:sym typeface="Wingdings" panose="05000000000000000000" pitchFamily="2" charset="2"/>
              </a:rPr>
              <a:t> 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Tell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Is,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Nobody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BACK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BABE,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보고</a:t>
            </a:r>
            <a:r>
              <a:rPr lang="en-US" altLang="ko-KR" dirty="0">
                <a:sym typeface="Wingdings" panose="05000000000000000000" pitchFamily="2" charset="2"/>
              </a:rPr>
              <a:t>, DON, </a:t>
            </a:r>
            <a:r>
              <a:rPr lang="ko-KR" altLang="en-US" dirty="0">
                <a:sym typeface="Wingdings" panose="05000000000000000000" pitchFamily="2" charset="2"/>
              </a:rPr>
              <a:t>다른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싫어</a:t>
            </a:r>
            <a:r>
              <a:rPr lang="en-US" altLang="ko-KR" dirty="0">
                <a:sym typeface="Wingdings" panose="05000000000000000000" pitchFamily="2" charset="2"/>
              </a:rPr>
              <a:t>, SO, WANNA, BABY, IT, </a:t>
            </a:r>
            <a:r>
              <a:rPr lang="ko-KR" altLang="en-US" dirty="0">
                <a:sym typeface="Wingdings" panose="05000000000000000000" pitchFamily="2" charset="2"/>
              </a:rPr>
              <a:t>이렇게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WE, LIKE,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여자</a:t>
            </a:r>
            <a:r>
              <a:rPr lang="en-US" altLang="ko-KR" dirty="0">
                <a:sym typeface="Wingdings" panose="05000000000000000000" pitchFamily="2" charset="2"/>
              </a:rPr>
              <a:t>, BYE, </a:t>
            </a:r>
            <a:r>
              <a:rPr lang="ko-KR" altLang="en-US" dirty="0">
                <a:sym typeface="Wingdings" panose="05000000000000000000" pitchFamily="2" charset="2"/>
              </a:rPr>
              <a:t>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버려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Ah, </a:t>
            </a:r>
            <a:r>
              <a:rPr lang="ko-KR" altLang="en-US" dirty="0">
                <a:sym typeface="Wingdings" panose="05000000000000000000" pitchFamily="2" charset="2"/>
              </a:rPr>
              <a:t>애</a:t>
            </a:r>
            <a:r>
              <a:rPr lang="en-US" altLang="ko-KR" dirty="0">
                <a:sym typeface="Wingdings" panose="05000000000000000000" pitchFamily="2" charset="2"/>
              </a:rPr>
              <a:t>, Are, Night,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Want, </a:t>
            </a:r>
            <a:r>
              <a:rPr lang="ko-KR" altLang="en-US" dirty="0">
                <a:sym typeface="Wingdings" panose="05000000000000000000" pitchFamily="2" charset="2"/>
              </a:rPr>
              <a:t>계속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꺼져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Tell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Nobody </a:t>
            </a:r>
            <a:r>
              <a:rPr lang="ko-KR" altLang="en-US" dirty="0">
                <a:sym typeface="Wingdings" panose="05000000000000000000" pitchFamily="2" charset="2"/>
              </a:rPr>
              <a:t>같이 제목이 가사에 다수 출현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싫어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꺼져 같이 직접적이고 직설적인 표현이 많이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3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F899E-6E23-4165-867C-94E7D46F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746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전체적인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0E2E8-F881-4C3E-87D1-0B85DA23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165"/>
            <a:ext cx="10515600" cy="4948798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나와 너 관련된 대명사들의 비율이 전체적으로 높음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예전 아이돌 노래들은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이라는 직설적인 표현을 많이 썼지만</a:t>
            </a:r>
            <a:r>
              <a:rPr lang="en-US" altLang="ko-KR" dirty="0"/>
              <a:t>, </a:t>
            </a:r>
            <a:r>
              <a:rPr lang="ko-KR" altLang="en-US" dirty="0"/>
              <a:t>최근 아이돌 노래들은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의 감정을 간접적으로 표현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동방신기만 보더라도 </a:t>
            </a:r>
            <a:r>
              <a:rPr lang="en-US" altLang="ko-KR" dirty="0"/>
              <a:t>5</a:t>
            </a:r>
            <a:r>
              <a:rPr lang="ko-KR" altLang="en-US" dirty="0"/>
              <a:t>명 활동 때는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‘ </a:t>
            </a:r>
            <a:r>
              <a:rPr lang="ko-KR" altLang="en-US" dirty="0"/>
              <a:t>비율 높지만</a:t>
            </a:r>
            <a:r>
              <a:rPr lang="en-US" altLang="ko-KR" dirty="0"/>
              <a:t>, </a:t>
            </a:r>
            <a:r>
              <a:rPr lang="ko-KR" altLang="en-US" dirty="0"/>
              <a:t>그 후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2</a:t>
            </a:r>
            <a:r>
              <a:rPr lang="ko-KR" altLang="en-US" dirty="0"/>
              <a:t>명 활동때는 </a:t>
            </a:r>
            <a:r>
              <a:rPr lang="en-US" altLang="ko-KR" dirty="0"/>
              <a:t>‘</a:t>
            </a:r>
            <a:r>
              <a:rPr lang="ko-KR" altLang="en-US" dirty="0"/>
              <a:t>사랑</a:t>
            </a:r>
            <a:r>
              <a:rPr lang="en-US" altLang="ko-KR" dirty="0"/>
              <a:t>＇</a:t>
            </a:r>
            <a:r>
              <a:rPr lang="ko-KR" altLang="en-US" dirty="0"/>
              <a:t>비율이 낮아짐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∙ ‘</a:t>
            </a:r>
            <a:r>
              <a:rPr lang="ko-KR" altLang="en-US" dirty="0"/>
              <a:t>눈물</a:t>
            </a:r>
            <a:r>
              <a:rPr lang="en-US" altLang="ko-KR" dirty="0"/>
              <a:t>＇</a:t>
            </a:r>
            <a:r>
              <a:rPr lang="ko-KR" altLang="en-US" dirty="0"/>
              <a:t>은 남자 아이돌 노래에서 주로 등장 </a:t>
            </a:r>
            <a:r>
              <a:rPr lang="en-US" altLang="ko-KR" dirty="0"/>
              <a:t>(</a:t>
            </a:r>
            <a:r>
              <a:rPr lang="ko-KR" altLang="en-US" dirty="0" err="1"/>
              <a:t>엑소</a:t>
            </a:r>
            <a:r>
              <a:rPr lang="en-US" altLang="ko-KR" dirty="0"/>
              <a:t>, </a:t>
            </a:r>
            <a:r>
              <a:rPr lang="ko-KR" altLang="en-US" dirty="0"/>
              <a:t>빅뱅</a:t>
            </a:r>
            <a:r>
              <a:rPr lang="en-US" altLang="ko-KR" dirty="0"/>
              <a:t>, </a:t>
            </a:r>
            <a:r>
              <a:rPr lang="ko-KR" altLang="en-US" dirty="0" err="1"/>
              <a:t>동방신</a:t>
            </a:r>
            <a:r>
              <a:rPr lang="ko-KR" altLang="en-US" dirty="0"/>
              <a:t>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기</a:t>
            </a:r>
            <a:r>
              <a:rPr lang="en-US" altLang="ko-KR" dirty="0"/>
              <a:t>, </a:t>
            </a:r>
            <a:r>
              <a:rPr lang="ko-KR" altLang="en-US" dirty="0"/>
              <a:t>슈퍼주니어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∙ ‘BOY’</a:t>
            </a:r>
            <a:r>
              <a:rPr lang="ko-KR" altLang="en-US" dirty="0"/>
              <a:t>는 주로 여자 아이돌의 노래에서</a:t>
            </a:r>
            <a:r>
              <a:rPr lang="en-US" altLang="ko-KR" dirty="0"/>
              <a:t>, ‘Girl‘</a:t>
            </a:r>
            <a:r>
              <a:rPr lang="ko-KR" altLang="en-US" dirty="0"/>
              <a:t>은 남자 아이돌의 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노래에서 등장하는 것으로 보아</a:t>
            </a:r>
            <a:r>
              <a:rPr lang="en-US" altLang="ko-KR" dirty="0"/>
              <a:t>,</a:t>
            </a:r>
            <a:r>
              <a:rPr lang="ko-KR" altLang="en-US" dirty="0"/>
              <a:t> 자신이 아닌 상대에 대한 또는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상대에게 말하는 듯한 가사가 많을 것임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584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8C0BDB-E9D4-4F57-B046-5A711BBB9822}"/>
              </a:ext>
            </a:extLst>
          </p:cNvPr>
          <p:cNvGrpSpPr/>
          <p:nvPr/>
        </p:nvGrpSpPr>
        <p:grpSpPr>
          <a:xfrm>
            <a:off x="277906" y="723900"/>
            <a:ext cx="2061882" cy="5829300"/>
            <a:chOff x="277906" y="723900"/>
            <a:chExt cx="1647825" cy="43338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5C3F3FA-20A4-4F4F-89AE-1DC995D9F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264" b="10555"/>
            <a:stretch/>
          </p:blipFill>
          <p:spPr>
            <a:xfrm>
              <a:off x="277906" y="723900"/>
              <a:ext cx="1065119" cy="43338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6956A7-0B6F-4F11-B897-14D58D9B7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45" t="26250" r="76875" b="10555"/>
            <a:stretch/>
          </p:blipFill>
          <p:spPr>
            <a:xfrm>
              <a:off x="1343025" y="723900"/>
              <a:ext cx="582706" cy="433387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125F66-9555-4B07-9059-1517CD4615F5}"/>
              </a:ext>
            </a:extLst>
          </p:cNvPr>
          <p:cNvGrpSpPr/>
          <p:nvPr/>
        </p:nvGrpSpPr>
        <p:grpSpPr>
          <a:xfrm>
            <a:off x="2528047" y="723899"/>
            <a:ext cx="1997771" cy="5829299"/>
            <a:chOff x="2528047" y="723900"/>
            <a:chExt cx="1295808" cy="42066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6F47A5-151B-457B-919E-5208B14D7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104" r="89371" b="10556"/>
            <a:stretch/>
          </p:blipFill>
          <p:spPr>
            <a:xfrm>
              <a:off x="2528047" y="723900"/>
              <a:ext cx="1295808" cy="420668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75DB32C-A08D-429A-B75E-B29FE0E9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83" t="28104" r="76838" b="10556"/>
            <a:stretch/>
          </p:blipFill>
          <p:spPr>
            <a:xfrm>
              <a:off x="3175951" y="723900"/>
              <a:ext cx="546032" cy="420668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5ABBFC-350D-4C5D-9F5C-68B759D56979}"/>
              </a:ext>
            </a:extLst>
          </p:cNvPr>
          <p:cNvGrpSpPr/>
          <p:nvPr/>
        </p:nvGrpSpPr>
        <p:grpSpPr>
          <a:xfrm>
            <a:off x="4627418" y="723899"/>
            <a:ext cx="1958109" cy="5829299"/>
            <a:chOff x="5181601" y="723899"/>
            <a:chExt cx="1422401" cy="41967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06AB6E3-0711-4507-A218-2511A1A1E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83" r="90000" b="10556"/>
            <a:stretch/>
          </p:blipFill>
          <p:spPr>
            <a:xfrm>
              <a:off x="5181601" y="726208"/>
              <a:ext cx="1219200" cy="419446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F5582D-5D48-4628-8DFA-A37903FFB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939" t="28283" r="76894" b="10556"/>
            <a:stretch/>
          </p:blipFill>
          <p:spPr>
            <a:xfrm>
              <a:off x="6096000" y="723899"/>
              <a:ext cx="508002" cy="41944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94D9F8-9619-4957-87D2-27CDAFE36FE5}"/>
              </a:ext>
            </a:extLst>
          </p:cNvPr>
          <p:cNvSpPr txBox="1"/>
          <p:nvPr/>
        </p:nvSpPr>
        <p:spPr>
          <a:xfrm>
            <a:off x="7516397" y="762000"/>
            <a:ext cx="368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59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2.236%~0.135%</a:t>
            </a:r>
          </a:p>
          <a:p>
            <a:r>
              <a:rPr lang="ko-KR" altLang="en-US" dirty="0"/>
              <a:t>영어가사가 많음</a:t>
            </a:r>
            <a:endParaRPr lang="en-US" altLang="ko-KR" dirty="0"/>
          </a:p>
          <a:p>
            <a:r>
              <a:rPr lang="ko-KR" altLang="en-US" dirty="0"/>
              <a:t>같은 단어가 비교적 많이 반복됨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BFE62-1CA7-46F7-99EF-D56AF548492B}"/>
              </a:ext>
            </a:extLst>
          </p:cNvPr>
          <p:cNvSpPr txBox="1"/>
          <p:nvPr/>
        </p:nvSpPr>
        <p:spPr>
          <a:xfrm>
            <a:off x="7339600" y="2229521"/>
            <a:ext cx="4182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I, YOU, ME, YAH, </a:t>
            </a:r>
            <a:r>
              <a:rPr lang="ko-KR" altLang="en-US" dirty="0"/>
              <a:t>내</a:t>
            </a:r>
            <a:r>
              <a:rPr lang="en-US" altLang="ko-KR" dirty="0"/>
              <a:t>, IT,</a:t>
            </a:r>
            <a:r>
              <a:rPr lang="ko-KR" altLang="en-US" dirty="0"/>
              <a:t> 너</a:t>
            </a:r>
            <a:r>
              <a:rPr lang="en-US" altLang="ko-KR" dirty="0"/>
              <a:t>, </a:t>
            </a:r>
            <a:r>
              <a:rPr lang="ko-KR" altLang="en-US" dirty="0"/>
              <a:t>날</a:t>
            </a:r>
            <a:r>
              <a:rPr lang="en-US" altLang="ko-KR" dirty="0"/>
              <a:t>, later, LIKE, </a:t>
            </a:r>
            <a:r>
              <a:rPr lang="ko-KR" altLang="en-US" dirty="0"/>
              <a:t>난</a:t>
            </a:r>
            <a:r>
              <a:rPr lang="en-US" altLang="ko-KR" dirty="0"/>
              <a:t>, Bum, LOVE,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나</a:t>
            </a:r>
            <a:r>
              <a:rPr lang="en-US" altLang="ko-KR" dirty="0"/>
              <a:t>, MY, KNOW, Cream, </a:t>
            </a:r>
            <a:r>
              <a:rPr lang="ko-KR" altLang="en-US" dirty="0"/>
              <a:t>사랑</a:t>
            </a:r>
            <a:r>
              <a:rPr lang="en-US" altLang="ko-KR" dirty="0"/>
              <a:t>, Ever, </a:t>
            </a:r>
            <a:r>
              <a:rPr lang="ko-KR" altLang="en-US" dirty="0"/>
              <a:t>말</a:t>
            </a:r>
            <a:r>
              <a:rPr lang="en-US" altLang="ko-KR" dirty="0"/>
              <a:t>, WANNA,</a:t>
            </a:r>
          </a:p>
          <a:p>
            <a:r>
              <a:rPr lang="en-US" altLang="ko-KR" dirty="0"/>
              <a:t>Kick, SEE, </a:t>
            </a:r>
            <a:r>
              <a:rPr lang="ko-KR" altLang="en-US" dirty="0"/>
              <a:t>해</a:t>
            </a:r>
            <a:r>
              <a:rPr lang="en-US" altLang="ko-KR" dirty="0"/>
              <a:t>, </a:t>
            </a:r>
            <a:r>
              <a:rPr lang="ko-KR" altLang="en-US" dirty="0"/>
              <a:t>널</a:t>
            </a:r>
            <a:r>
              <a:rPr lang="en-US" altLang="ko-KR" dirty="0"/>
              <a:t>, Really, Look, </a:t>
            </a:r>
            <a:r>
              <a:rPr lang="ko-KR" altLang="en-US" dirty="0"/>
              <a:t>밤</a:t>
            </a:r>
            <a:r>
              <a:rPr lang="en-US" altLang="ko-KR" dirty="0"/>
              <a:t>, U, WE,</a:t>
            </a:r>
            <a:r>
              <a:rPr lang="ko-KR" altLang="en-US" dirty="0"/>
              <a:t> 없어</a:t>
            </a:r>
            <a:r>
              <a:rPr lang="en-US" altLang="ko-KR" dirty="0"/>
              <a:t>, </a:t>
            </a:r>
            <a:r>
              <a:rPr lang="ko-KR" altLang="en-US" dirty="0"/>
              <a:t>마지막</a:t>
            </a:r>
            <a:r>
              <a:rPr lang="en-US" altLang="ko-KR" dirty="0"/>
              <a:t>, WHAT, Have, SO, DON, UP, </a:t>
            </a:r>
            <a:r>
              <a:rPr lang="ko-KR" altLang="en-US" dirty="0"/>
              <a:t>넌</a:t>
            </a:r>
            <a:r>
              <a:rPr lang="en-US" altLang="ko-KR" dirty="0"/>
              <a:t>, DOWN, DO, </a:t>
            </a:r>
            <a:r>
              <a:rPr lang="ko-KR" altLang="en-US" dirty="0"/>
              <a:t>없는</a:t>
            </a:r>
            <a:r>
              <a:rPr lang="en-US" altLang="ko-KR" dirty="0"/>
              <a:t>, </a:t>
            </a:r>
            <a:r>
              <a:rPr lang="ko-KR" altLang="en-US" dirty="0"/>
              <a:t>더</a:t>
            </a:r>
            <a:r>
              <a:rPr lang="en-US" altLang="ko-KR" dirty="0"/>
              <a:t>, Run, Stay, Out, Boy, Ice, IF, Hate, IN, BUT, NO, </a:t>
            </a:r>
            <a:r>
              <a:rPr lang="ko-KR" altLang="en-US" dirty="0"/>
              <a:t>오늘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ON,</a:t>
            </a:r>
            <a:r>
              <a:rPr lang="ko-KR" altLang="en-US" dirty="0"/>
              <a:t> </a:t>
            </a:r>
            <a:r>
              <a:rPr lang="en-US" altLang="ko-KR" dirty="0"/>
              <a:t>GONNA,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좋아</a:t>
            </a:r>
            <a:r>
              <a:rPr lang="en-US" altLang="ko-KR" dirty="0"/>
              <a:t>, </a:t>
            </a:r>
            <a:r>
              <a:rPr lang="ko-KR" altLang="en-US" dirty="0"/>
              <a:t>세상</a:t>
            </a:r>
            <a:r>
              <a:rPr lang="en-US" altLang="ko-KR" dirty="0"/>
              <a:t>, </a:t>
            </a:r>
            <a:r>
              <a:rPr lang="ko-KR" altLang="en-US" dirty="0"/>
              <a:t>뜨거워</a:t>
            </a:r>
            <a:r>
              <a:rPr lang="en-US" altLang="ko-KR" dirty="0"/>
              <a:t>, </a:t>
            </a:r>
            <a:r>
              <a:rPr lang="ko-KR" altLang="en-US" dirty="0"/>
              <a:t>나를</a:t>
            </a:r>
            <a:r>
              <a:rPr lang="en-US" altLang="ko-KR" dirty="0"/>
              <a:t>, YEAH, CAN, Now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영어 단어의 비율이 높다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Kick,</a:t>
            </a:r>
            <a:r>
              <a:rPr lang="ko-KR" altLang="en-US" dirty="0">
                <a:sym typeface="Wingdings" panose="05000000000000000000" pitchFamily="2" charset="2"/>
              </a:rPr>
              <a:t> 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</a:t>
            </a:r>
            <a:r>
              <a:rPr lang="en-US" altLang="ko-KR" dirty="0">
                <a:sym typeface="Wingdings" panose="05000000000000000000" pitchFamily="2" charset="2"/>
              </a:rPr>
              <a:t>, DOWN,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Out, Hate, NO, </a:t>
            </a:r>
            <a:r>
              <a:rPr lang="ko-KR" altLang="en-US" dirty="0">
                <a:sym typeface="Wingdings" panose="05000000000000000000" pitchFamily="2" charset="2"/>
              </a:rPr>
              <a:t>뜨거워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 과격한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(</a:t>
            </a:r>
            <a:r>
              <a:rPr lang="ko-KR" altLang="en-US" dirty="0">
                <a:sym typeface="Wingdings" panose="05000000000000000000" pitchFamily="2" charset="2"/>
              </a:rPr>
              <a:t>부정적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이미지의 어휘들이 많음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2169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4CE13F7-018C-4F10-A552-66B0F18B85B0}"/>
              </a:ext>
            </a:extLst>
          </p:cNvPr>
          <p:cNvGrpSpPr/>
          <p:nvPr/>
        </p:nvGrpSpPr>
        <p:grpSpPr>
          <a:xfrm>
            <a:off x="457200" y="1111622"/>
            <a:ext cx="1900518" cy="5387789"/>
            <a:chOff x="457200" y="1111623"/>
            <a:chExt cx="1443317" cy="43209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763EDC-BA32-4688-8F13-EB9777232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73" r="89853" b="10721"/>
            <a:stretch/>
          </p:blipFill>
          <p:spPr>
            <a:xfrm>
              <a:off x="457200" y="1111624"/>
              <a:ext cx="1237129" cy="432098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E9B0C9-CF55-4571-9797-872282EF4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118" t="26273" r="37500" b="10721"/>
            <a:stretch/>
          </p:blipFill>
          <p:spPr>
            <a:xfrm>
              <a:off x="1488141" y="1111623"/>
              <a:ext cx="412376" cy="432098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02D90A-8AF2-4A64-8AAF-27D61E38EADE}"/>
              </a:ext>
            </a:extLst>
          </p:cNvPr>
          <p:cNvGrpSpPr/>
          <p:nvPr/>
        </p:nvGrpSpPr>
        <p:grpSpPr>
          <a:xfrm>
            <a:off x="2760490" y="1111622"/>
            <a:ext cx="1909481" cy="5387788"/>
            <a:chOff x="2563907" y="1111622"/>
            <a:chExt cx="1493264" cy="4186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97F6A6-C8BA-4D5D-A9BF-A81679EE3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6" r="89412" b="10718"/>
            <a:stretch/>
          </p:blipFill>
          <p:spPr>
            <a:xfrm>
              <a:off x="2563907" y="1111622"/>
              <a:ext cx="1290918" cy="41865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747AC4-4F34-493C-8EC8-D7171295B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328" t="28236" r="37353" b="10718"/>
            <a:stretch/>
          </p:blipFill>
          <p:spPr>
            <a:xfrm>
              <a:off x="3652478" y="1111622"/>
              <a:ext cx="404693" cy="418651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6278CB-80A1-4A8A-8A1A-F5197F8095E0}"/>
              </a:ext>
            </a:extLst>
          </p:cNvPr>
          <p:cNvGrpSpPr/>
          <p:nvPr/>
        </p:nvGrpSpPr>
        <p:grpSpPr>
          <a:xfrm>
            <a:off x="5158275" y="1111623"/>
            <a:ext cx="1941772" cy="5387788"/>
            <a:chOff x="5141772" y="1240769"/>
            <a:chExt cx="1420988" cy="41828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D97DDE-2F58-4C7B-B321-A6DF3A755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87" r="89149" b="10719"/>
            <a:stretch/>
          </p:blipFill>
          <p:spPr>
            <a:xfrm>
              <a:off x="5141772" y="1240769"/>
              <a:ext cx="1322882" cy="418287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53F5B2B-EBD4-48E3-AF19-D378D5039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508" t="28287" r="37155" b="10719"/>
            <a:stretch/>
          </p:blipFill>
          <p:spPr>
            <a:xfrm>
              <a:off x="6155898" y="1240769"/>
              <a:ext cx="406862" cy="418287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4E6FE5-75A5-4C87-924A-FEDEA99475D0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20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1.796%~0.117%</a:t>
            </a:r>
          </a:p>
          <a:p>
            <a:r>
              <a:rPr lang="ko-KR" altLang="en-US" dirty="0"/>
              <a:t>비교적 한글 가사가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35608-2969-48DF-A581-8D422087E358}"/>
              </a:ext>
            </a:extLst>
          </p:cNvPr>
          <p:cNvSpPr txBox="1"/>
          <p:nvPr/>
        </p:nvSpPr>
        <p:spPr>
          <a:xfrm>
            <a:off x="7433474" y="2229521"/>
            <a:ext cx="4498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YOU, ME,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I, YEAH, BABY,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LA,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빛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기억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시선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멀리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버린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UP, TO, </a:t>
            </a:r>
            <a:r>
              <a:rPr lang="ko-KR" altLang="en-US" dirty="0">
                <a:sym typeface="Wingdings" panose="05000000000000000000" pitchFamily="2" charset="2"/>
              </a:rPr>
              <a:t>없이</a:t>
            </a:r>
            <a:r>
              <a:rPr lang="en-US" altLang="ko-KR" dirty="0">
                <a:sym typeface="Wingdings" panose="05000000000000000000" pitchFamily="2" charset="2"/>
              </a:rPr>
              <a:t>, DON, Girl,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나와 너 관련된 대명사들의 비율 높음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79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295A58-11DB-498C-85D1-2B3878B66FE3}"/>
              </a:ext>
            </a:extLst>
          </p:cNvPr>
          <p:cNvGrpSpPr/>
          <p:nvPr/>
        </p:nvGrpSpPr>
        <p:grpSpPr>
          <a:xfrm>
            <a:off x="277905" y="723897"/>
            <a:ext cx="1891553" cy="5838267"/>
            <a:chOff x="277906" y="723898"/>
            <a:chExt cx="1417546" cy="432435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1B4A067-4956-41B2-9EE3-A8B7CFD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576" b="10694"/>
            <a:stretch/>
          </p:blipFill>
          <p:spPr>
            <a:xfrm>
              <a:off x="277906" y="723899"/>
              <a:ext cx="1027019" cy="43243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2166FC-6761-4087-9D27-D093CB636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047" t="26250" r="73750" b="10694"/>
            <a:stretch/>
          </p:blipFill>
          <p:spPr>
            <a:xfrm>
              <a:off x="1304925" y="723898"/>
              <a:ext cx="390527" cy="43243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8E0A85-4E67-420D-BAAB-DBDA0563CDD3}"/>
              </a:ext>
            </a:extLst>
          </p:cNvPr>
          <p:cNvGrpSpPr/>
          <p:nvPr/>
        </p:nvGrpSpPr>
        <p:grpSpPr>
          <a:xfrm>
            <a:off x="2400217" y="723897"/>
            <a:ext cx="1696653" cy="5838266"/>
            <a:chOff x="2814917" y="723897"/>
            <a:chExt cx="1237130" cy="41887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2A5229-DC89-4E6F-94C0-6EFB12AE7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6" r="89853" b="10555"/>
            <a:stretch/>
          </p:blipFill>
          <p:spPr>
            <a:xfrm>
              <a:off x="2814917" y="723897"/>
              <a:ext cx="1237130" cy="41887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A207020-D3A6-4F33-9584-66FABE3F1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088" t="28366" r="73750" b="10555"/>
            <a:stretch/>
          </p:blipFill>
          <p:spPr>
            <a:xfrm>
              <a:off x="3648634" y="723897"/>
              <a:ext cx="385483" cy="418876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05E481-A3F8-4C72-8636-0D3CCB4ED027}"/>
              </a:ext>
            </a:extLst>
          </p:cNvPr>
          <p:cNvGrpSpPr/>
          <p:nvPr/>
        </p:nvGrpSpPr>
        <p:grpSpPr>
          <a:xfrm>
            <a:off x="4327630" y="723897"/>
            <a:ext cx="1768370" cy="5838266"/>
            <a:chOff x="4327630" y="723897"/>
            <a:chExt cx="1298120" cy="41887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5DBBC2-2056-4DA2-A483-3CC977135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90569" b="10555"/>
            <a:stretch/>
          </p:blipFill>
          <p:spPr>
            <a:xfrm>
              <a:off x="4327630" y="723897"/>
              <a:ext cx="1149806" cy="41887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E177E7-06AC-4CB7-B9C1-363551A0B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34" t="28366" r="73603" b="10555"/>
            <a:stretch/>
          </p:blipFill>
          <p:spPr>
            <a:xfrm>
              <a:off x="5215675" y="723897"/>
              <a:ext cx="410075" cy="418876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BBFF433-308C-4A88-88B4-5C41EEAADEEE}"/>
              </a:ext>
            </a:extLst>
          </p:cNvPr>
          <p:cNvSpPr txBox="1"/>
          <p:nvPr/>
        </p:nvSpPr>
        <p:spPr>
          <a:xfrm>
            <a:off x="7516397" y="762000"/>
            <a:ext cx="3581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37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1.314%~0.138%</a:t>
            </a:r>
          </a:p>
          <a:p>
            <a:r>
              <a:rPr lang="ko-KR" altLang="en-US" dirty="0"/>
              <a:t>영어 단어가 비교적 많이 반복됨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39640-A317-4427-8DD6-1618CAAA11BC}"/>
              </a:ext>
            </a:extLst>
          </p:cNvPr>
          <p:cNvSpPr txBox="1"/>
          <p:nvPr/>
        </p:nvSpPr>
        <p:spPr>
          <a:xfrm>
            <a:off x="7216079" y="1853280"/>
            <a:ext cx="4182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YOU, I,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ME, OH, KNOW, IT,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MY,</a:t>
            </a:r>
            <a:r>
              <a:rPr lang="ko-KR" altLang="en-US" dirty="0">
                <a:sym typeface="Wingdings" panose="05000000000000000000" pitchFamily="2" charset="2"/>
              </a:rPr>
              <a:t> 눈</a:t>
            </a:r>
            <a:r>
              <a:rPr lang="en-US" altLang="ko-KR" dirty="0">
                <a:sym typeface="Wingdings" panose="05000000000000000000" pitchFamily="2" charset="2"/>
              </a:rPr>
              <a:t>, ON, LIKE,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BABY,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Knock,</a:t>
            </a:r>
            <a:r>
              <a:rPr lang="ko-KR" altLang="en-US" dirty="0">
                <a:sym typeface="Wingdings" panose="05000000000000000000" pitchFamily="2" charset="2"/>
              </a:rPr>
              <a:t> 마음</a:t>
            </a:r>
            <a:r>
              <a:rPr lang="en-US" altLang="ko-KR" dirty="0">
                <a:sym typeface="Wingdings" panose="05000000000000000000" pitchFamily="2" charset="2"/>
              </a:rPr>
              <a:t>, AND,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MORE, LOVE,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HOT,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Only, WE, SAY,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IN,</a:t>
            </a:r>
            <a:r>
              <a:rPr lang="ko-KR" altLang="en-US" dirty="0">
                <a:sym typeface="Wingdings" panose="05000000000000000000" pitchFamily="2" charset="2"/>
              </a:rPr>
              <a:t> 우리</a:t>
            </a:r>
            <a:r>
              <a:rPr lang="en-US" altLang="ko-KR" dirty="0">
                <a:sym typeface="Wingdings" panose="05000000000000000000" pitchFamily="2" charset="2"/>
              </a:rPr>
              <a:t>, DON, jelly, WANNA,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GO,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나도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좋아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DO, HEY,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KNOW, </a:t>
            </a:r>
            <a:r>
              <a:rPr lang="ko-KR" altLang="en-US" dirty="0">
                <a:sym typeface="Wingdings" panose="05000000000000000000" pitchFamily="2" charset="2"/>
              </a:rPr>
              <a:t>해줘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MORE,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WANNA,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좋아 등 전체적으로 좋아하는 상대에게 이야기하는 분위기의 곡이 많을 것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하지만 그에 비해 </a:t>
            </a:r>
            <a:r>
              <a:rPr lang="en-US" altLang="ko-KR" dirty="0">
                <a:sym typeface="Wingdings" panose="05000000000000000000" pitchFamily="2" charset="2"/>
              </a:rPr>
              <a:t>‘LOVE’</a:t>
            </a:r>
            <a:r>
              <a:rPr lang="ko-KR" altLang="en-US" dirty="0">
                <a:sym typeface="Wingdings" panose="05000000000000000000" pitchFamily="2" charset="2"/>
              </a:rPr>
              <a:t>나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등의 직접적인 표현은 많지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82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08D53A-1681-41A8-852A-0146F6D80257}"/>
              </a:ext>
            </a:extLst>
          </p:cNvPr>
          <p:cNvGrpSpPr/>
          <p:nvPr/>
        </p:nvGrpSpPr>
        <p:grpSpPr>
          <a:xfrm>
            <a:off x="277906" y="876300"/>
            <a:ext cx="2241176" cy="5766547"/>
            <a:chOff x="277906" y="876300"/>
            <a:chExt cx="1323975" cy="431482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FCCAF0-E3CA-4B93-84E5-D58D0A34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72" t="26250" r="60234" b="10833"/>
            <a:stretch/>
          </p:blipFill>
          <p:spPr>
            <a:xfrm>
              <a:off x="1163731" y="876300"/>
              <a:ext cx="438150" cy="431482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819435-614A-4936-8B65-E1FE6D0A9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2734" b="10833"/>
            <a:stretch/>
          </p:blipFill>
          <p:spPr>
            <a:xfrm>
              <a:off x="277906" y="876300"/>
              <a:ext cx="885825" cy="431482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1C8DBF-05A1-4E76-9721-AE07878EA717}"/>
              </a:ext>
            </a:extLst>
          </p:cNvPr>
          <p:cNvGrpSpPr/>
          <p:nvPr/>
        </p:nvGrpSpPr>
        <p:grpSpPr>
          <a:xfrm>
            <a:off x="2764420" y="876300"/>
            <a:ext cx="1870333" cy="5766547"/>
            <a:chOff x="2764420" y="876300"/>
            <a:chExt cx="1369503" cy="41775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4A5EEC2-B692-4A0B-AE9F-21CF405A9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90642" b="10850"/>
            <a:stretch/>
          </p:blipFill>
          <p:spPr>
            <a:xfrm>
              <a:off x="2764420" y="876300"/>
              <a:ext cx="1140903" cy="41775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E73ADA7-E336-4B45-98A6-7DB0BDBE0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323" t="28235" r="59927" b="10850"/>
            <a:stretch/>
          </p:blipFill>
          <p:spPr>
            <a:xfrm>
              <a:off x="3676722" y="876300"/>
              <a:ext cx="457201" cy="417755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3C678D-B774-4EB0-BEE3-CF970C361127}"/>
              </a:ext>
            </a:extLst>
          </p:cNvPr>
          <p:cNvGrpSpPr/>
          <p:nvPr/>
        </p:nvGrpSpPr>
        <p:grpSpPr>
          <a:xfrm>
            <a:off x="4976817" y="876300"/>
            <a:ext cx="1800501" cy="5766546"/>
            <a:chOff x="4976817" y="876300"/>
            <a:chExt cx="1337625" cy="41865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954CF12-B3F3-4ED9-AD39-AD255D5D5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6" r="90294" b="10718"/>
            <a:stretch/>
          </p:blipFill>
          <p:spPr>
            <a:xfrm>
              <a:off x="4976817" y="876300"/>
              <a:ext cx="1183340" cy="418651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6316AF-7317-4D1E-8D7A-FD59E5FB7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417" t="28236" r="60000" b="10718"/>
            <a:stretch/>
          </p:blipFill>
          <p:spPr>
            <a:xfrm>
              <a:off x="5877558" y="876300"/>
              <a:ext cx="436884" cy="418651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0795B4-3A44-4EC4-963F-4D14C235F5CE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26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1.194%~0.123%</a:t>
            </a:r>
          </a:p>
          <a:p>
            <a:r>
              <a:rPr lang="ko-KR" altLang="en-US" dirty="0"/>
              <a:t>다양한 단어가 사용됨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B502D-4591-4D1F-A66A-4F066B8363CB}"/>
              </a:ext>
            </a:extLst>
          </p:cNvPr>
          <p:cNvSpPr txBox="1"/>
          <p:nvPr/>
        </p:nvSpPr>
        <p:spPr>
          <a:xfrm>
            <a:off x="7216078" y="2211869"/>
            <a:ext cx="4393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I, OH,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Ah,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YEAH,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눈빛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빛</a:t>
            </a:r>
            <a:r>
              <a:rPr lang="en-US" altLang="ko-KR" dirty="0">
                <a:sym typeface="Wingdings" panose="05000000000000000000" pitchFamily="2" charset="2"/>
              </a:rPr>
              <a:t>, Boy,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BODY, COOL, </a:t>
            </a:r>
            <a:r>
              <a:rPr lang="en-US" altLang="ko-KR" dirty="0">
                <a:sym typeface="Wingdings" panose="05000000000000000000" pitchFamily="2" charset="2"/>
              </a:rPr>
              <a:t>OOH,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느낌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Talk</a:t>
            </a:r>
            <a:r>
              <a:rPr lang="en-US" altLang="ko-KR" dirty="0">
                <a:sym typeface="Wingdings" panose="05000000000000000000" pitchFamily="2" charset="2"/>
              </a:rPr>
              <a:t>, BABY, NO,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Give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친구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매일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Really,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Shake,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BODY,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COOL,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Talk, Give, Shake </a:t>
            </a:r>
            <a:r>
              <a:rPr lang="ko-KR" altLang="en-US" dirty="0">
                <a:sym typeface="Wingdings" panose="05000000000000000000" pitchFamily="2" charset="2"/>
              </a:rPr>
              <a:t>등 다른 곡에 잘 안 나타나는 영어 단어가 많이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9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58EBF7-566C-4C57-B419-50AE6553CA97}"/>
              </a:ext>
            </a:extLst>
          </p:cNvPr>
          <p:cNvGrpSpPr/>
          <p:nvPr/>
        </p:nvGrpSpPr>
        <p:grpSpPr>
          <a:xfrm>
            <a:off x="343179" y="920561"/>
            <a:ext cx="1781456" cy="5722286"/>
            <a:chOff x="876300" y="1019173"/>
            <a:chExt cx="1285875" cy="43243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52988F-39CD-4B9A-A1DD-EE696D93A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1641" b="10694"/>
            <a:stretch/>
          </p:blipFill>
          <p:spPr>
            <a:xfrm>
              <a:off x="876300" y="1019174"/>
              <a:ext cx="1019175" cy="43243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48867D3-A0E3-46ED-8C50-ACBAD463C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828" t="26250" r="48047" b="10694"/>
            <a:stretch/>
          </p:blipFill>
          <p:spPr>
            <a:xfrm>
              <a:off x="1781175" y="1019173"/>
              <a:ext cx="381000" cy="43243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BCAB82-1555-494F-812C-034FABCA4FB9}"/>
              </a:ext>
            </a:extLst>
          </p:cNvPr>
          <p:cNvGrpSpPr/>
          <p:nvPr/>
        </p:nvGrpSpPr>
        <p:grpSpPr>
          <a:xfrm>
            <a:off x="2738716" y="920560"/>
            <a:ext cx="1878108" cy="5722285"/>
            <a:chOff x="2738717" y="1189501"/>
            <a:chExt cx="1335742" cy="41775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6637CD8-B666-4546-AD68-C62477F73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235" r="90625" b="10850"/>
            <a:stretch/>
          </p:blipFill>
          <p:spPr>
            <a:xfrm>
              <a:off x="2738717" y="1189502"/>
              <a:ext cx="1143001" cy="417755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E1D8BB6-A830-42B1-AB67-4AF71E872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750" t="28235" r="48088" b="10850"/>
            <a:stretch/>
          </p:blipFill>
          <p:spPr>
            <a:xfrm>
              <a:off x="3688976" y="1189501"/>
              <a:ext cx="385483" cy="417755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C16622-C3DC-4C56-8059-74958FD9AED1}"/>
              </a:ext>
            </a:extLst>
          </p:cNvPr>
          <p:cNvGrpSpPr/>
          <p:nvPr/>
        </p:nvGrpSpPr>
        <p:grpSpPr>
          <a:xfrm>
            <a:off x="5192984" y="920559"/>
            <a:ext cx="1916028" cy="5722283"/>
            <a:chOff x="5192985" y="920560"/>
            <a:chExt cx="1397284" cy="41775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FAF271-3EDE-48C9-8C18-8D461E6DC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6" r="90167" b="10719"/>
            <a:stretch/>
          </p:blipFill>
          <p:spPr>
            <a:xfrm>
              <a:off x="5192985" y="920560"/>
              <a:ext cx="1198850" cy="41775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C28C61A-7E2A-45A2-A99A-8D4286879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804" t="28366" r="47941" b="10719"/>
            <a:stretch/>
          </p:blipFill>
          <p:spPr>
            <a:xfrm>
              <a:off x="6193401" y="920560"/>
              <a:ext cx="396868" cy="41775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08FB5A-1176-42E1-9543-6CABAC270CE9}"/>
              </a:ext>
            </a:extLst>
          </p:cNvPr>
          <p:cNvSpPr txBox="1"/>
          <p:nvPr/>
        </p:nvSpPr>
        <p:spPr>
          <a:xfrm>
            <a:off x="7516397" y="762000"/>
            <a:ext cx="344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25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1.672%~0.120%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D6BBE-7F62-42C2-89AF-D519F62FCBEF}"/>
              </a:ext>
            </a:extLst>
          </p:cNvPr>
          <p:cNvSpPr txBox="1"/>
          <p:nvPr/>
        </p:nvSpPr>
        <p:spPr>
          <a:xfrm>
            <a:off x="7216079" y="2059469"/>
            <a:ext cx="43932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YEAH,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UP, </a:t>
            </a:r>
            <a:r>
              <a:rPr lang="ko-KR" altLang="en-US" dirty="0">
                <a:sym typeface="Wingdings" panose="05000000000000000000" pitchFamily="2" charset="2"/>
              </a:rPr>
              <a:t>매일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YEH,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ROCK,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Wuh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,</a:t>
            </a:r>
            <a:r>
              <a:rPr lang="en-US" altLang="ko-KR" dirty="0">
                <a:sym typeface="Wingdings" panose="05000000000000000000" pitchFamily="2" charset="2"/>
              </a:rPr>
              <a:t> GOD, ME,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Walker,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BABY,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서로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Ah,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노래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옆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UH,</a:t>
            </a:r>
            <a:r>
              <a:rPr lang="en-US" altLang="ko-KR" dirty="0">
                <a:sym typeface="Wingdings" panose="05000000000000000000" pitchFamily="2" charset="2"/>
              </a:rPr>
              <a:t> Change,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뭐</a:t>
            </a:r>
            <a:r>
              <a:rPr lang="en-US" altLang="ko-KR" dirty="0">
                <a:sym typeface="Wingdings" panose="05000000000000000000" pitchFamily="2" charset="2"/>
              </a:rPr>
              <a:t>, Head,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OOH, </a:t>
            </a:r>
            <a:r>
              <a:rPr lang="ko-KR" altLang="en-US" dirty="0">
                <a:sym typeface="Wingdings" panose="05000000000000000000" pitchFamily="2" charset="2"/>
              </a:rPr>
              <a:t>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위해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OH, YEAH, </a:t>
            </a:r>
            <a:r>
              <a:rPr lang="ko-KR" altLang="en-US" dirty="0">
                <a:sym typeface="Wingdings" panose="05000000000000000000" pitchFamily="2" charset="2"/>
              </a:rPr>
              <a:t>붐 등 노래의 흥을 돋구는 추임새가 비교적 많이 등장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사랑과 관련된 어휘가 비교적 적음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13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5D77531-28F8-49BB-8A27-BC90B9E8C593}"/>
              </a:ext>
            </a:extLst>
          </p:cNvPr>
          <p:cNvGrpSpPr/>
          <p:nvPr/>
        </p:nvGrpSpPr>
        <p:grpSpPr>
          <a:xfrm>
            <a:off x="376518" y="824751"/>
            <a:ext cx="2052918" cy="5719483"/>
            <a:chOff x="439270" y="1048870"/>
            <a:chExt cx="1488141" cy="43120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91A9C10-3EF4-47C4-9FAE-A9ED6EDDA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27" t="26274" r="44338" b="10849"/>
            <a:stretch/>
          </p:blipFill>
          <p:spPr>
            <a:xfrm>
              <a:off x="1532964" y="1048870"/>
              <a:ext cx="394447" cy="431202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60B84A-088C-4557-A105-394C0DBB1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274" r="91029" b="10849"/>
            <a:stretch/>
          </p:blipFill>
          <p:spPr>
            <a:xfrm>
              <a:off x="439270" y="1048871"/>
              <a:ext cx="1093694" cy="431202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F35985-EE70-43D1-8C4F-F61C067E384E}"/>
              </a:ext>
            </a:extLst>
          </p:cNvPr>
          <p:cNvGrpSpPr/>
          <p:nvPr/>
        </p:nvGrpSpPr>
        <p:grpSpPr>
          <a:xfrm>
            <a:off x="2859742" y="824750"/>
            <a:ext cx="1990164" cy="5719481"/>
            <a:chOff x="2859742" y="824751"/>
            <a:chExt cx="1470212" cy="41685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A31895-95CC-4C15-9B68-729CEA0CD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706" b="10850"/>
            <a:stretch/>
          </p:blipFill>
          <p:spPr>
            <a:xfrm>
              <a:off x="2859742" y="824751"/>
              <a:ext cx="1255059" cy="41685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17FD31-B3FC-4056-87AC-0E397839B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80" t="28365" r="34191" b="10850"/>
            <a:stretch/>
          </p:blipFill>
          <p:spPr>
            <a:xfrm>
              <a:off x="3899648" y="824751"/>
              <a:ext cx="430306" cy="416858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E428E-5FFD-489F-91F2-7EA5D12E215E}"/>
              </a:ext>
            </a:extLst>
          </p:cNvPr>
          <p:cNvGrpSpPr/>
          <p:nvPr/>
        </p:nvGrpSpPr>
        <p:grpSpPr>
          <a:xfrm>
            <a:off x="5506219" y="824750"/>
            <a:ext cx="2086887" cy="5719480"/>
            <a:chOff x="5506219" y="824750"/>
            <a:chExt cx="1517737" cy="41865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AC2C6A-D5CF-4AEF-B7D6-EF33F990D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365" r="89169" b="10850"/>
            <a:stretch/>
          </p:blipFill>
          <p:spPr>
            <a:xfrm>
              <a:off x="5506219" y="824750"/>
              <a:ext cx="1320513" cy="41685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3084CB-C84E-40CF-94A5-8D2CEA073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7132" t="28236" r="39632" b="10718"/>
            <a:stretch/>
          </p:blipFill>
          <p:spPr>
            <a:xfrm>
              <a:off x="6629508" y="824750"/>
              <a:ext cx="394448" cy="41865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3236807-D937-47D3-A7FA-ACE0B54EB225}"/>
              </a:ext>
            </a:extLst>
          </p:cNvPr>
          <p:cNvSpPr txBox="1"/>
          <p:nvPr/>
        </p:nvSpPr>
        <p:spPr>
          <a:xfrm>
            <a:off x="7801533" y="82475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27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1.149%~0.110%</a:t>
            </a:r>
          </a:p>
          <a:p>
            <a:r>
              <a:rPr lang="ko-KR" altLang="en-US" dirty="0"/>
              <a:t>비교적 다양한 단어가 사용됨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0F28D-4FC5-4163-9DDA-D85BC02A9159}"/>
              </a:ext>
            </a:extLst>
          </p:cNvPr>
          <p:cNvSpPr txBox="1"/>
          <p:nvPr/>
        </p:nvSpPr>
        <p:spPr>
          <a:xfrm>
            <a:off x="7801533" y="2059469"/>
            <a:ext cx="38077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TO,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YOU,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Girl, BABY,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밤</a:t>
            </a:r>
            <a:r>
              <a:rPr lang="en-US" altLang="ko-KR" dirty="0">
                <a:sym typeface="Wingdings" panose="05000000000000000000" pitchFamily="2" charset="2"/>
              </a:rPr>
              <a:t>, OH,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GO,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기억</a:t>
            </a:r>
            <a:r>
              <a:rPr lang="en-US" altLang="ko-KR" dirty="0">
                <a:sym typeface="Wingdings" panose="05000000000000000000" pitchFamily="2" charset="2"/>
              </a:rPr>
              <a:t>, OOH, Is,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Your,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LET, </a:t>
            </a:r>
            <a:r>
              <a:rPr lang="ko-KR" altLang="en-US" dirty="0">
                <a:sym typeface="Wingdings" panose="05000000000000000000" pitchFamily="2" charset="2"/>
              </a:rPr>
              <a:t>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High,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LIKE,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UH, WE,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재미없어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같이</a:t>
            </a:r>
            <a:r>
              <a:rPr lang="en-US" altLang="ko-KR" dirty="0">
                <a:sym typeface="Wingdings" panose="05000000000000000000" pitchFamily="2" charset="2"/>
              </a:rPr>
              <a:t>, Be,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‘</a:t>
            </a:r>
            <a:r>
              <a:rPr lang="ko-KR" altLang="en-US" dirty="0">
                <a:sym typeface="Wingdings" panose="05000000000000000000" pitchFamily="2" charset="2"/>
              </a:rPr>
              <a:t>재미없어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라는 직설적인 표현이 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31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4145EC-7F8A-4079-8CBC-22DDA3EFE1FB}"/>
              </a:ext>
            </a:extLst>
          </p:cNvPr>
          <p:cNvGrpSpPr/>
          <p:nvPr/>
        </p:nvGrpSpPr>
        <p:grpSpPr>
          <a:xfrm>
            <a:off x="437589" y="873495"/>
            <a:ext cx="2189069" cy="5590058"/>
            <a:chOff x="267260" y="981072"/>
            <a:chExt cx="1444998" cy="43243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D4BCDCC-768C-4608-8F55-9B5482E91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50" r="90648" b="10694"/>
            <a:stretch/>
          </p:blipFill>
          <p:spPr>
            <a:xfrm>
              <a:off x="267260" y="981072"/>
              <a:ext cx="1140198" cy="43243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A5C101-1286-40C4-A1B0-63ACEC06E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784" t="26250" r="44531" b="10694"/>
            <a:stretch/>
          </p:blipFill>
          <p:spPr>
            <a:xfrm>
              <a:off x="1262902" y="981072"/>
              <a:ext cx="449356" cy="432435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AF7898-B8F8-47AD-A49F-2B43EDDBBE49}"/>
              </a:ext>
            </a:extLst>
          </p:cNvPr>
          <p:cNvGrpSpPr/>
          <p:nvPr/>
        </p:nvGrpSpPr>
        <p:grpSpPr>
          <a:xfrm>
            <a:off x="3075468" y="873494"/>
            <a:ext cx="2007520" cy="5590057"/>
            <a:chOff x="3165116" y="756954"/>
            <a:chExt cx="1418679" cy="41775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F656D-E588-4F18-9623-A66019B95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366" r="89196" b="10719"/>
            <a:stretch/>
          </p:blipFill>
          <p:spPr>
            <a:xfrm>
              <a:off x="3165116" y="756954"/>
              <a:ext cx="1317237" cy="417755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3A55D7-5114-4C8E-853E-318141CA2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81" t="28366" r="44338" b="10719"/>
            <a:stretch/>
          </p:blipFill>
          <p:spPr>
            <a:xfrm>
              <a:off x="4134985" y="756954"/>
              <a:ext cx="448810" cy="417755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73CCA4-90E9-4CD3-A0DA-78208E124B59}"/>
              </a:ext>
            </a:extLst>
          </p:cNvPr>
          <p:cNvGrpSpPr/>
          <p:nvPr/>
        </p:nvGrpSpPr>
        <p:grpSpPr>
          <a:xfrm>
            <a:off x="5559518" y="873492"/>
            <a:ext cx="1863973" cy="5590057"/>
            <a:chOff x="5559518" y="873493"/>
            <a:chExt cx="1510283" cy="416859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571D1A3-D7A2-453E-951C-19DF25E73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365" r="89276" b="10850"/>
            <a:stretch/>
          </p:blipFill>
          <p:spPr>
            <a:xfrm>
              <a:off x="5559518" y="873494"/>
              <a:ext cx="1307447" cy="41685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F50537-3C59-406A-9EDB-4B92ACF8A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114" t="28365" r="44412" b="10850"/>
            <a:stretch/>
          </p:blipFill>
          <p:spPr>
            <a:xfrm>
              <a:off x="6646205" y="873493"/>
              <a:ext cx="423596" cy="41685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8F0BFE-0293-4A43-A4AB-7E734D727006}"/>
              </a:ext>
            </a:extLst>
          </p:cNvPr>
          <p:cNvSpPr txBox="1"/>
          <p:nvPr/>
        </p:nvSpPr>
        <p:spPr>
          <a:xfrm>
            <a:off x="7516397" y="762000"/>
            <a:ext cx="344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21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1.384%~0.112%</a:t>
            </a:r>
          </a:p>
          <a:p>
            <a:r>
              <a:rPr lang="ko-KR" altLang="en-US" dirty="0"/>
              <a:t>비교적 한글 가사가 많음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8B2F1-FDD5-4770-B971-3911266CA4CF}"/>
              </a:ext>
            </a:extLst>
          </p:cNvPr>
          <p:cNvSpPr txBox="1"/>
          <p:nvPr/>
        </p:nvSpPr>
        <p:spPr>
          <a:xfrm>
            <a:off x="7649683" y="1960360"/>
            <a:ext cx="38077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I, </a:t>
            </a:r>
            <a:r>
              <a:rPr lang="ko-KR" altLang="en-US" dirty="0">
                <a:sym typeface="Wingdings" panose="05000000000000000000" pitchFamily="2" charset="2"/>
              </a:rPr>
              <a:t>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YOU, OH,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Mr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Echo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ME,</a:t>
            </a:r>
            <a:r>
              <a:rPr lang="ko-KR" altLang="en-US" dirty="0">
                <a:sym typeface="Wingdings" panose="05000000000000000000" pitchFamily="2" charset="2"/>
              </a:rPr>
              <a:t> 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Gee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지금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싶어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정말</a:t>
            </a:r>
            <a:r>
              <a:rPr lang="en-US" altLang="ko-KR" dirty="0">
                <a:sym typeface="Wingdings" panose="05000000000000000000" pitchFamily="2" charset="2"/>
              </a:rPr>
              <a:t>, AND, Boy,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소원</a:t>
            </a:r>
            <a:r>
              <a:rPr lang="en-US" altLang="ko-KR" dirty="0">
                <a:sym typeface="Wingdings" panose="05000000000000000000" pitchFamily="2" charset="2"/>
              </a:rPr>
              <a:t>, BABY, Girls,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않아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YEAH,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MY,</a:t>
            </a:r>
            <a:r>
              <a:rPr lang="ko-KR" altLang="en-US" dirty="0">
                <a:sym typeface="Wingdings" panose="05000000000000000000" pitchFamily="2" charset="2"/>
              </a:rPr>
              <a:t> 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</a:t>
            </a:r>
            <a:r>
              <a:rPr lang="en-US" altLang="ko-KR" dirty="0">
                <a:sym typeface="Wingdings" panose="05000000000000000000" pitchFamily="2" charset="2"/>
              </a:rPr>
              <a:t>, Ho, LIKE, </a:t>
            </a:r>
            <a:r>
              <a:rPr lang="ko-KR" altLang="en-US" dirty="0">
                <a:sym typeface="Wingdings" panose="05000000000000000000" pitchFamily="2" charset="2"/>
              </a:rPr>
              <a:t>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생각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Check, </a:t>
            </a:r>
            <a:r>
              <a:rPr lang="ko-KR" altLang="en-US" dirty="0">
                <a:sym typeface="Wingdings" panose="05000000000000000000" pitchFamily="2" charset="2"/>
              </a:rPr>
              <a:t>오늘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못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Mr</a:t>
            </a:r>
            <a:r>
              <a:rPr lang="en-US" altLang="ko-KR" dirty="0">
                <a:sym typeface="Wingdings" panose="05000000000000000000" pitchFamily="2" charset="2"/>
              </a:rPr>
              <a:t>, Echo, Gee, </a:t>
            </a:r>
            <a:r>
              <a:rPr lang="ko-KR" altLang="en-US" dirty="0"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소원 등 노래 제목에 등장하는 어휘들이 가사에도 자주 등장하여 이가 자연스럽게  강조됨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32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67071-6A6C-4070-BF16-E276FA44E5CA}"/>
              </a:ext>
            </a:extLst>
          </p:cNvPr>
          <p:cNvSpPr txBox="1"/>
          <p:nvPr/>
        </p:nvSpPr>
        <p:spPr>
          <a:xfrm>
            <a:off x="277906" y="215153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D7913E-A7DD-4E00-A5B8-F05C0C77E32A}"/>
              </a:ext>
            </a:extLst>
          </p:cNvPr>
          <p:cNvGrpSpPr/>
          <p:nvPr/>
        </p:nvGrpSpPr>
        <p:grpSpPr>
          <a:xfrm>
            <a:off x="188258" y="833717"/>
            <a:ext cx="1550894" cy="5809130"/>
            <a:chOff x="206189" y="699247"/>
            <a:chExt cx="1299882" cy="43299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99D39D-9428-43E3-870B-4FF9E9E43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143" r="92353" b="10720"/>
            <a:stretch/>
          </p:blipFill>
          <p:spPr>
            <a:xfrm>
              <a:off x="206189" y="699247"/>
              <a:ext cx="932330" cy="432995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78ABD7-FC8E-47B5-83F4-4FFD83470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103" t="26143" r="70147" b="10720"/>
            <a:stretch/>
          </p:blipFill>
          <p:spPr>
            <a:xfrm>
              <a:off x="1048870" y="699247"/>
              <a:ext cx="457201" cy="432995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FCBEC7-3138-4D53-A6EC-F7246127C415}"/>
              </a:ext>
            </a:extLst>
          </p:cNvPr>
          <p:cNvGrpSpPr/>
          <p:nvPr/>
        </p:nvGrpSpPr>
        <p:grpSpPr>
          <a:xfrm>
            <a:off x="1819836" y="833716"/>
            <a:ext cx="1532964" cy="5809129"/>
            <a:chOff x="1819837" y="833717"/>
            <a:chExt cx="1228164" cy="4186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5C095A-1FC1-4DA0-B3F8-CD3158C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8236" r="91544" b="10718"/>
            <a:stretch/>
          </p:blipFill>
          <p:spPr>
            <a:xfrm>
              <a:off x="1819837" y="833717"/>
              <a:ext cx="1030940" cy="418651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5543020-D904-49C6-BBF6-C37D64A16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18" t="28236" r="70147" b="10718"/>
            <a:stretch/>
          </p:blipFill>
          <p:spPr>
            <a:xfrm>
              <a:off x="2653552" y="833717"/>
              <a:ext cx="394449" cy="418651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FF18EC-DF42-451B-813B-ED2A35570071}"/>
              </a:ext>
            </a:extLst>
          </p:cNvPr>
          <p:cNvGrpSpPr/>
          <p:nvPr/>
        </p:nvGrpSpPr>
        <p:grpSpPr>
          <a:xfrm>
            <a:off x="3460376" y="833716"/>
            <a:ext cx="1515036" cy="5809128"/>
            <a:chOff x="3460376" y="833716"/>
            <a:chExt cx="1245415" cy="41775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51BD17-8E50-4ACB-BC81-2112FC805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366" r="91470" b="10719"/>
            <a:stretch/>
          </p:blipFill>
          <p:spPr>
            <a:xfrm>
              <a:off x="3460376" y="833716"/>
              <a:ext cx="1039906" cy="417755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64D853-A4A6-44FC-86B7-064A963C9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556" t="28366" r="70073" b="10719"/>
            <a:stretch/>
          </p:blipFill>
          <p:spPr>
            <a:xfrm>
              <a:off x="4294772" y="833716"/>
              <a:ext cx="411019" cy="417755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7FD214-A339-4C85-BE40-983A75D3FA2B}"/>
              </a:ext>
            </a:extLst>
          </p:cNvPr>
          <p:cNvSpPr txBox="1"/>
          <p:nvPr/>
        </p:nvSpPr>
        <p:spPr>
          <a:xfrm>
            <a:off x="5860856" y="833716"/>
            <a:ext cx="2969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</a:t>
            </a:r>
            <a:r>
              <a:rPr lang="ko-KR" altLang="en-US" dirty="0"/>
              <a:t>개 중 </a:t>
            </a:r>
            <a:r>
              <a:rPr lang="en-US" altLang="ko-KR" dirty="0"/>
              <a:t>19</a:t>
            </a:r>
            <a:r>
              <a:rPr lang="ko-KR" altLang="en-US" dirty="0"/>
              <a:t>개 영어</a:t>
            </a:r>
            <a:endParaRPr lang="en-US" altLang="ko-KR" dirty="0"/>
          </a:p>
          <a:p>
            <a:r>
              <a:rPr lang="en-US" altLang="ko-KR" dirty="0"/>
              <a:t>1.408%~0.128%</a:t>
            </a:r>
          </a:p>
          <a:p>
            <a:r>
              <a:rPr lang="ko-KR" altLang="en-US" dirty="0"/>
              <a:t>한국어가사가 비교적 많음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EA743-34E3-4B00-8B51-429E8D5BD329}"/>
              </a:ext>
            </a:extLst>
          </p:cNvPr>
          <p:cNvSpPr txBox="1"/>
          <p:nvPr/>
        </p:nvSpPr>
        <p:spPr>
          <a:xfrm>
            <a:off x="5860856" y="2238633"/>
            <a:ext cx="4211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사랑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그대</a:t>
            </a:r>
            <a:r>
              <a:rPr lang="en-US" altLang="ko-KR" dirty="0">
                <a:sym typeface="Wingdings" panose="05000000000000000000" pitchFamily="2" charset="2"/>
              </a:rPr>
              <a:t>, I, YOU,</a:t>
            </a:r>
            <a:r>
              <a:rPr lang="ko-KR" altLang="en-US" dirty="0">
                <a:sym typeface="Wingdings" panose="05000000000000000000" pitchFamily="2" charset="2"/>
              </a:rPr>
              <a:t> 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할</a:t>
            </a:r>
            <a:r>
              <a:rPr lang="en-US" altLang="ko-KR" dirty="0">
                <a:sym typeface="Wingdings" panose="05000000000000000000" pitchFamily="2" charset="2"/>
              </a:rPr>
              <a:t>, MY, </a:t>
            </a:r>
            <a:r>
              <a:rPr lang="ko-KR" altLang="en-US" dirty="0">
                <a:sym typeface="Wingdings" panose="05000000000000000000" pitchFamily="2" charset="2"/>
              </a:rPr>
              <a:t>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곁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꿈</a:t>
            </a:r>
            <a:r>
              <a:rPr lang="en-US" altLang="ko-KR" dirty="0">
                <a:sym typeface="Wingdings" panose="05000000000000000000" pitchFamily="2" charset="2"/>
              </a:rPr>
              <a:t>, LOVE, </a:t>
            </a:r>
            <a:r>
              <a:rPr lang="ko-KR" altLang="en-US" dirty="0">
                <a:sym typeface="Wingdings" panose="05000000000000000000" pitchFamily="2" charset="2"/>
              </a:rPr>
              <a:t>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내게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하는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시간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모습</a:t>
            </a:r>
            <a:r>
              <a:rPr lang="en-US" altLang="ko-KR" dirty="0">
                <a:sym typeface="Wingdings" panose="05000000000000000000" pitchFamily="2" charset="2"/>
              </a:rPr>
              <a:t>, ME, </a:t>
            </a:r>
            <a:r>
              <a:rPr lang="ko-KR" altLang="en-US" dirty="0">
                <a:sym typeface="Wingdings" panose="05000000000000000000" pitchFamily="2" charset="2"/>
              </a:rPr>
              <a:t>같은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없어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있어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영원히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가슴</a:t>
            </a:r>
            <a:r>
              <a:rPr lang="en-US" altLang="ko-KR" dirty="0">
                <a:sym typeface="Wingdings" panose="05000000000000000000" pitchFamily="2" charset="2"/>
              </a:rPr>
              <a:t>, Got, </a:t>
            </a:r>
            <a:r>
              <a:rPr lang="ko-KR" altLang="en-US" dirty="0">
                <a:sym typeface="Wingdings" panose="05000000000000000000" pitchFamily="2" charset="2"/>
              </a:rPr>
              <a:t>이제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우리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Girl, </a:t>
            </a:r>
            <a:r>
              <a:rPr lang="ko-KR" altLang="en-US" dirty="0">
                <a:sym typeface="Wingdings" panose="05000000000000000000" pitchFamily="2" charset="2"/>
              </a:rPr>
              <a:t>함께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눈물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끝</a:t>
            </a:r>
            <a:r>
              <a:rPr lang="en-US" altLang="ko-KR" dirty="0">
                <a:sym typeface="Wingdings" panose="05000000000000000000" pitchFamily="2" charset="2"/>
              </a:rPr>
              <a:t>, DOWN, ON,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</a:t>
            </a:r>
            <a:r>
              <a:rPr lang="en-US" altLang="ko-KR" dirty="0">
                <a:sym typeface="Wingdings" panose="05000000000000000000" pitchFamily="2" charset="2"/>
              </a:rPr>
              <a:t>, ALL, </a:t>
            </a:r>
            <a:r>
              <a:rPr lang="ko-KR" altLang="en-US" dirty="0">
                <a:sym typeface="Wingdings" panose="05000000000000000000" pitchFamily="2" charset="2"/>
              </a:rPr>
              <a:t>길</a:t>
            </a:r>
            <a:r>
              <a:rPr lang="en-US" altLang="ko-KR" dirty="0">
                <a:sym typeface="Wingdings" panose="05000000000000000000" pitchFamily="2" charset="2"/>
              </a:rPr>
              <a:t>, For, </a:t>
            </a:r>
            <a:r>
              <a:rPr lang="ko-KR" altLang="en-US" dirty="0">
                <a:sym typeface="Wingdings" panose="05000000000000000000" pitchFamily="2" charset="2"/>
              </a:rPr>
              <a:t>하루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언제나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다시</a:t>
            </a:r>
            <a:r>
              <a:rPr lang="en-US" altLang="ko-KR" dirty="0">
                <a:sym typeface="Wingdings" panose="05000000000000000000" pitchFamily="2" charset="2"/>
              </a:rPr>
              <a:t>, IT, </a:t>
            </a:r>
            <a:r>
              <a:rPr lang="ko-KR" altLang="en-US" dirty="0">
                <a:sym typeface="Wingdings" panose="05000000000000000000" pitchFamily="2" charset="2"/>
              </a:rPr>
              <a:t>해도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작은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지금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영원히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모두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언제나 등 미래지향적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이면서도 긍정적인 표현이 많이 사용됨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729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2425</Words>
  <Application>Microsoft Office PowerPoint</Application>
  <PresentationFormat>와이드스크린</PresentationFormat>
  <Paragraphs>126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전체적인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이수진</dc:creator>
  <cp:lastModifiedBy>이수진</cp:lastModifiedBy>
  <cp:revision>75</cp:revision>
  <dcterms:created xsi:type="dcterms:W3CDTF">2020-11-16T14:40:02Z</dcterms:created>
  <dcterms:modified xsi:type="dcterms:W3CDTF">2020-11-17T11:43:21Z</dcterms:modified>
</cp:coreProperties>
</file>